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6"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aa-ET"/>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78" d="100"/>
          <a:sy n="78" d="100"/>
        </p:scale>
        <p:origin x="8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F5661D-6934-4B32-B92C-470368BF1EC6}" type="datetimeFigureOut">
              <a:rPr kumimoji="0" lang="en-US" sz="1100" b="0" i="0" u="none" strike="noStrike" kern="1200" cap="none" spc="0" normalizeH="0" baseline="0" noProof="0" dirty="0">
                <a:ln>
                  <a:noFill/>
                </a:ln>
                <a:solidFill>
                  <a:srgbClr val="696464"/>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2/7/2022</a:t>
            </a:fld>
            <a:endParaRPr kumimoji="0" lang="en-US" sz="1100" b="0" i="0" u="none" strike="noStrike" kern="1200" cap="none" spc="0" normalizeH="0" baseline="0" noProof="0" dirty="0">
              <a:ln>
                <a:noFill/>
              </a:ln>
              <a:solidFill>
                <a:srgbClr val="696464"/>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696464"/>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400" b="1" i="0" u="none" strike="noStrike" kern="1200" cap="none" spc="0" normalizeH="0" baseline="0" noProof="0" dirty="0">
                <a:ln>
                  <a:noFill/>
                </a:ln>
                <a:solidFill>
                  <a:srgbClr val="FFFFFF"/>
                </a:solidFill>
                <a:effectLst/>
                <a:uLnTx/>
                <a:uFillTx/>
                <a:latin typeface="Rockwell Condensed" panose="020606030504050201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400" b="1" i="0" u="none" strike="noStrike" kern="1200" cap="none" spc="0" normalizeH="0" baseline="0" noProof="0" dirty="0">
              <a:ln>
                <a:noFill/>
              </a:ln>
              <a:solidFill>
                <a:srgbClr val="FFFFFF"/>
              </a:solidFill>
              <a:effectLst/>
              <a:uLnTx/>
              <a:uFillTx/>
              <a:latin typeface="Rockwell Condensed" panose="02060603050405020104"/>
              <a:ea typeface="+mn-ea"/>
              <a:cs typeface="+mn-cs"/>
            </a:endParaRPr>
          </a:p>
        </p:txBody>
      </p:sp>
    </p:spTree>
    <p:extLst>
      <p:ext uri="{BB962C8B-B14F-4D97-AF65-F5344CB8AC3E}">
        <p14:creationId xmlns:p14="http://schemas.microsoft.com/office/powerpoint/2010/main" val="1947779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שקופית כותרת">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284890-85D2-4D7B-8EF5-15A9C1DB8F42}" type="datetimeFigureOut">
              <a:rPr kumimoji="0" lang="en-US" sz="1100" b="0" i="0" u="none" strike="noStrike" kern="1200" cap="none" spc="0" normalizeH="0" baseline="0" noProof="0" dirty="0">
                <a:ln>
                  <a:noFill/>
                </a:ln>
                <a:solidFill>
                  <a:srgbClr val="696464"/>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2/7/2022</a:t>
            </a:fld>
            <a:endParaRPr kumimoji="0" lang="en-US" sz="1100" b="0" i="0" u="none" strike="noStrike" kern="1200" cap="none" spc="0" normalizeH="0" baseline="0" noProof="0" dirty="0">
              <a:ln>
                <a:noFill/>
              </a:ln>
              <a:solidFill>
                <a:srgbClr val="696464"/>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696464"/>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2800" b="1" i="0" u="none" strike="noStrike" kern="1200" cap="none" spc="0" normalizeH="0" baseline="0" noProof="0" dirty="0">
                <a:ln>
                  <a:noFill/>
                </a:ln>
                <a:solidFill>
                  <a:srgbClr val="FFFFFF"/>
                </a:solidFill>
                <a:effectLst/>
                <a:uLnTx/>
                <a:uFillTx/>
                <a:latin typeface="Rockwell Condensed" panose="020606030504050201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2800" b="1" i="0" u="none" strike="noStrike" kern="1200" cap="none" spc="0" normalizeH="0" baseline="0" noProof="0" dirty="0">
              <a:ln>
                <a:noFill/>
              </a:ln>
              <a:solidFill>
                <a:srgbClr val="FFFFFF"/>
              </a:solidFill>
              <a:effectLst/>
              <a:uLnTx/>
              <a:uFillTx/>
              <a:latin typeface="Rockwell Condensed" panose="02060603050405020104"/>
              <a:ea typeface="+mn-ea"/>
              <a:cs typeface="+mn-cs"/>
            </a:endParaRPr>
          </a:p>
        </p:txBody>
      </p:sp>
    </p:spTree>
    <p:extLst>
      <p:ext uri="{BB962C8B-B14F-4D97-AF65-F5344CB8AC3E}">
        <p14:creationId xmlns:p14="http://schemas.microsoft.com/office/powerpoint/2010/main" val="2320815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2/7/2022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49854506"/>
      </p:ext>
    </p:extLst>
  </p:cSld>
  <p:clrMap bg1="lt1" tx1="dk1" bg2="lt2" tx2="dk2" accent1="accent1" accent2="accent2" accent3="accent3" accent4="accent4" accent5="accent5" accent6="accent6" hlink="hlink" folHlink="folHlink"/>
  <p:sldLayoutIdLst>
    <p:sldLayoutId id="2147483788" r:id="rId1"/>
    <p:sldLayoutId id="2147483787" r:id="rId2"/>
  </p:sldLayoutIdLst>
  <p:hf sldNum="0" hdr="0" ftr="0" dt="0"/>
  <p:txStyles>
    <p:titleStyle>
      <a:lvl1pPr algn="l" defTabSz="914400" rtl="1" eaLnBrk="1" latinLnBrk="0" hangingPunct="1">
        <a:lnSpc>
          <a:spcPct val="90000"/>
        </a:lnSpc>
        <a:spcBef>
          <a:spcPct val="0"/>
        </a:spcBef>
        <a:buNone/>
        <a:defRPr sz="5400" kern="1200" cap="all" baseline="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tep.haifa.ac.i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zarim.org.i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zarim.org.i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zarim.org.i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zarim.org.i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ctr"/>
            <a:r>
              <a:rPr lang="he-IL" sz="3600"/>
              <a:t>התאמות עזרים במקומות </a:t>
            </a:r>
            <a:r>
              <a:rPr lang="he-IL" sz="3600" dirty="0"/>
              <a:t>עבודה לאנשים עם מוגבלויות</a:t>
            </a:r>
          </a:p>
        </p:txBody>
      </p:sp>
      <p:sp>
        <p:nvSpPr>
          <p:cNvPr id="3" name="כותרת משנה 2"/>
          <p:cNvSpPr>
            <a:spLocks noGrp="1"/>
          </p:cNvSpPr>
          <p:nvPr>
            <p:ph type="subTitle" idx="1"/>
          </p:nvPr>
        </p:nvSpPr>
        <p:spPr/>
        <p:txBody>
          <a:bodyPr/>
          <a:lstStyle/>
          <a:p>
            <a:pPr algn="ctr"/>
            <a:endParaRPr lang="he-IL" dirty="0"/>
          </a:p>
        </p:txBody>
      </p:sp>
      <p:pic>
        <p:nvPicPr>
          <p:cNvPr id="3074" name="Picture 2" descr="תוצאת תמונה עבור אנשים עם מוגבלויו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2735" y="4767342"/>
            <a:ext cx="3592195" cy="2090658"/>
          </a:xfrm>
          <a:prstGeom prst="rect">
            <a:avLst/>
          </a:prstGeom>
          <a:noFill/>
          <a:extLst>
            <a:ext uri="{909E8E84-426E-40DD-AFC4-6F175D3DCCD1}">
              <a14:hiddenFill xmlns:a14="http://schemas.microsoft.com/office/drawing/2010/main">
                <a:solidFill>
                  <a:srgbClr val="FFFFFF"/>
                </a:solidFill>
              </a14:hiddenFill>
            </a:ext>
          </a:extLst>
        </p:spPr>
      </p:pic>
      <p:pic>
        <p:nvPicPr>
          <p:cNvPr id="5" name="תמונה 4">
            <a:extLst>
              <a:ext uri="{FF2B5EF4-FFF2-40B4-BE49-F238E27FC236}">
                <a16:creationId xmlns:a16="http://schemas.microsoft.com/office/drawing/2014/main" id="{7F2A8A44-8799-4DA3-BF60-BA884F0696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
        <p:nvSpPr>
          <p:cNvPr id="6" name="Rectangle 1">
            <a:extLst>
              <a:ext uri="{FF2B5EF4-FFF2-40B4-BE49-F238E27FC236}">
                <a16:creationId xmlns:a16="http://schemas.microsoft.com/office/drawing/2014/main" id="{AEB520B6-B716-4E3C-B079-DC5A202A9BB8}"/>
              </a:ext>
            </a:extLst>
          </p:cNvPr>
          <p:cNvSpPr>
            <a:spLocks noChangeArrowheads="1"/>
          </p:cNvSpPr>
          <p:nvPr/>
        </p:nvSpPr>
        <p:spPr bwMode="auto">
          <a:xfrm>
            <a:off x="902520" y="6400290"/>
            <a:ext cx="10068783" cy="3031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indent="-33020" algn="ctr" rtl="1">
              <a:lnSpc>
                <a:spcPct val="150000"/>
              </a:lnSpc>
            </a:pPr>
            <a:r>
              <a:rPr lang="he-IL" sz="1000" dirty="0">
                <a:solidFill>
                  <a:srgbClr val="000000"/>
                </a:solidFill>
                <a:effectLst/>
                <a:latin typeface="Calibri" panose="020F0502020204030204" pitchFamily="34" charset="0"/>
                <a:ea typeface="Calibri" panose="020F0502020204030204" pitchFamily="34" charset="0"/>
                <a:cs typeface="David" panose="020E0502060401010101" pitchFamily="34" charset="-79"/>
              </a:rPr>
              <a:t>נכתב ע"י כותבות </a:t>
            </a:r>
            <a:r>
              <a:rPr lang="he-IL" sz="1000" dirty="0" err="1">
                <a:solidFill>
                  <a:srgbClr val="000000"/>
                </a:solidFill>
                <a:effectLst/>
                <a:latin typeface="Calibri" panose="020F0502020204030204" pitchFamily="34" charset="0"/>
                <a:ea typeface="Calibri" panose="020F0502020204030204" pitchFamily="34" charset="0"/>
                <a:cs typeface="David" panose="020E0502060401010101" pitchFamily="34" charset="-79"/>
              </a:rPr>
              <a:t>תהל"ל</a:t>
            </a:r>
            <a:r>
              <a:rPr lang="he-IL" sz="1000" dirty="0">
                <a:solidFill>
                  <a:srgbClr val="000000"/>
                </a:solidFill>
                <a:effectLst/>
                <a:latin typeface="Calibri" panose="020F0502020204030204" pitchFamily="34" charset="0"/>
                <a:ea typeface="Calibri" panose="020F0502020204030204" pitchFamily="34" charset="0"/>
                <a:cs typeface="David" panose="020E0502060401010101" pitchFamily="34" charset="-79"/>
              </a:rPr>
              <a:t> </a:t>
            </a:r>
            <a:r>
              <a:rPr lang="en-US" sz="1000" dirty="0">
                <a:solidFill>
                  <a:srgbClr val="000000"/>
                </a:solidFill>
                <a:effectLst/>
                <a:latin typeface="Calibri" panose="020F0502020204030204" pitchFamily="34" charset="0"/>
                <a:ea typeface="Calibri" panose="020F0502020204030204" pitchFamily="34" charset="0"/>
                <a:cs typeface="David" panose="020E0502060401010101" pitchFamily="34" charset="-79"/>
                <a:hlinkClick r:id="rId4"/>
              </a:rPr>
              <a:t>https://tep.haifa.ac.il/</a:t>
            </a:r>
            <a:r>
              <a:rPr lang="he-IL" sz="1000" dirty="0">
                <a:solidFill>
                  <a:srgbClr val="000000"/>
                </a:solidFill>
                <a:effectLst/>
                <a:latin typeface="Calibri" panose="020F0502020204030204" pitchFamily="34" charset="0"/>
                <a:ea typeface="Calibri" panose="020F0502020204030204" pitchFamily="34" charset="0"/>
                <a:cs typeface="David" panose="020E0502060401010101" pitchFamily="34" charset="-79"/>
              </a:rPr>
              <a:t>  עבור תכנית "מגמה לעתיד ("משרד החינוך, משרד העבודה והרווחה, ג'וינט ישראל מעבר למגבלות, קרנות הביטוח הלאומי, רשת </a:t>
            </a:r>
            <a:r>
              <a:rPr lang="he-IL" sz="1000" dirty="0" err="1">
                <a:solidFill>
                  <a:srgbClr val="000000"/>
                </a:solidFill>
                <a:effectLst/>
                <a:latin typeface="Calibri" panose="020F0502020204030204" pitchFamily="34" charset="0"/>
                <a:ea typeface="Calibri" panose="020F0502020204030204" pitchFamily="34" charset="0"/>
                <a:cs typeface="David" panose="020E0502060401010101" pitchFamily="34" charset="-79"/>
              </a:rPr>
              <a:t>עתי"ד</a:t>
            </a:r>
            <a:r>
              <a:rPr lang="he-IL" sz="1000" dirty="0">
                <a:solidFill>
                  <a:srgbClr val="000000"/>
                </a:solidFill>
                <a:effectLst/>
                <a:latin typeface="Calibri" panose="020F0502020204030204" pitchFamily="34" charset="0"/>
                <a:ea typeface="Calibri" panose="020F0502020204030204" pitchFamily="34" charset="0"/>
                <a:cs typeface="David" panose="020E0502060401010101" pitchFamily="34" charset="-79"/>
              </a:rPr>
              <a:t>, עמותת </a:t>
            </a:r>
            <a:r>
              <a:rPr lang="he-IL" sz="1000" dirty="0" err="1">
                <a:solidFill>
                  <a:srgbClr val="000000"/>
                </a:solidFill>
                <a:effectLst/>
                <a:latin typeface="Calibri" panose="020F0502020204030204" pitchFamily="34" charset="0"/>
                <a:ea typeface="Calibri" panose="020F0502020204030204" pitchFamily="34" charset="0"/>
                <a:cs typeface="David" panose="020E0502060401010101" pitchFamily="34" charset="-79"/>
              </a:rPr>
              <a:t>אלווין</a:t>
            </a:r>
            <a:r>
              <a:rPr lang="he-IL" sz="1000" dirty="0">
                <a:solidFill>
                  <a:srgbClr val="000000"/>
                </a:solidFill>
                <a:effectLst/>
                <a:latin typeface="Calibri" panose="020F0502020204030204" pitchFamily="34" charset="0"/>
                <a:ea typeface="Calibri" panose="020F0502020204030204" pitchFamily="34" charset="0"/>
                <a:cs typeface="David" panose="020E0502060401010101" pitchFamily="34" charset="-79"/>
              </a:rPr>
              <a:t> </a:t>
            </a:r>
            <a:r>
              <a:rPr lang="he-IL" sz="1000" dirty="0">
                <a:solidFill>
                  <a:srgbClr val="222222"/>
                </a:solidFill>
                <a:effectLst/>
                <a:latin typeface="Calibri" panose="020F0502020204030204" pitchFamily="34" charset="0"/>
                <a:ea typeface="Calibri" panose="020F0502020204030204" pitchFamily="34" charset="0"/>
                <a:cs typeface="David" panose="020E0502060401010101" pitchFamily="34" charset="-79"/>
              </a:rPr>
              <a:t>ועמותת</a:t>
            </a:r>
            <a:r>
              <a:rPr lang="he-IL" sz="1000" dirty="0">
                <a:solidFill>
                  <a:srgbClr val="000000"/>
                </a:solidFill>
                <a:effectLst/>
                <a:latin typeface="Calibri" panose="020F0502020204030204" pitchFamily="34" charset="0"/>
                <a:ea typeface="Calibri" panose="020F0502020204030204" pitchFamily="34" charset="0"/>
                <a:cs typeface="David" panose="020E0502060401010101" pitchFamily="34" charset="-79"/>
              </a:rPr>
              <a:t> גוונים)</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06483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3600" dirty="0"/>
              <a:t>מהי התאמה/חוק שוויון זכויות לאנשים עם מוגבלויות, 1998</a:t>
            </a:r>
          </a:p>
        </p:txBody>
      </p:sp>
      <p:sp>
        <p:nvSpPr>
          <p:cNvPr id="3" name="מציין מיקום תוכן 2"/>
          <p:cNvSpPr>
            <a:spLocks noGrp="1"/>
          </p:cNvSpPr>
          <p:nvPr>
            <p:ph idx="1"/>
          </p:nvPr>
        </p:nvSpPr>
        <p:spPr>
          <a:xfrm>
            <a:off x="1325880" y="2322576"/>
            <a:ext cx="10058400" cy="4718304"/>
          </a:xfrm>
        </p:spPr>
        <p:txBody>
          <a:bodyPr>
            <a:normAutofit/>
          </a:bodyPr>
          <a:lstStyle/>
          <a:p>
            <a:r>
              <a:rPr lang="he-IL" sz="2400" dirty="0">
                <a:solidFill>
                  <a:srgbClr val="FF0000"/>
                </a:solidFill>
              </a:rPr>
              <a:t>"התאמה", "התאמות" –</a:t>
            </a:r>
          </a:p>
          <a:p>
            <a:r>
              <a:rPr lang="he-IL" sz="2400" u="sng" dirty="0"/>
              <a:t>התאמות פיסיות</a:t>
            </a:r>
            <a:r>
              <a:rPr lang="he-IL" sz="2400" dirty="0"/>
              <a:t>, בין במקרקעין ובין במיטלטלין (במבנה, בציוד), </a:t>
            </a:r>
          </a:p>
          <a:p>
            <a:pPr marL="0" indent="0">
              <a:buNone/>
            </a:pPr>
            <a:r>
              <a:rPr lang="he-IL" sz="2400" dirty="0"/>
              <a:t>כולל מכשירים, עזרים, התקנים, אמצעי מחשוב של חומרה ותוכנה, שינויים או התקנות במקרקעין ובמבנים, וכל אבזר, או אמצעי הנדרש לעובד עם מוגבלות במקום עבודתו, עקב צרכיו המיוחדים, לשם ביצוע העבודה ולשם תפקוד יומיומי במקום העבודה ככלל העובדים; </a:t>
            </a:r>
          </a:p>
          <a:p>
            <a:pPr marL="0" indent="0">
              <a:buNone/>
            </a:pPr>
            <a:endParaRPr lang="he-IL" sz="2400" dirty="0"/>
          </a:p>
        </p:txBody>
      </p:sp>
      <p:pic>
        <p:nvPicPr>
          <p:cNvPr id="1026" name="Picture 2" descr="תוצאת תמונה עבור מעקות"/>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1854" y="4848797"/>
            <a:ext cx="2265211" cy="154286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תוצאת תמונה עבור רמפה"/>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4569" y="4507992"/>
            <a:ext cx="2176271" cy="2176271"/>
          </a:xfrm>
          <a:prstGeom prst="rect">
            <a:avLst/>
          </a:prstGeom>
          <a:noFill/>
          <a:extLst>
            <a:ext uri="{909E8E84-426E-40DD-AFC4-6F175D3DCCD1}">
              <a14:hiddenFill xmlns:a14="http://schemas.microsoft.com/office/drawing/2010/main">
                <a:solidFill>
                  <a:srgbClr val="FFFFFF"/>
                </a:solidFill>
              </a14:hiddenFill>
            </a:ext>
          </a:extLst>
        </p:spPr>
      </p:pic>
      <p:pic>
        <p:nvPicPr>
          <p:cNvPr id="7" name="תמונה 6">
            <a:extLst>
              <a:ext uri="{FF2B5EF4-FFF2-40B4-BE49-F238E27FC236}">
                <a16:creationId xmlns:a16="http://schemas.microsoft.com/office/drawing/2014/main" id="{B06F187B-B194-4F1A-8578-6BCBEDBD3C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Tree>
    <p:extLst>
      <p:ext uri="{BB962C8B-B14F-4D97-AF65-F5344CB8AC3E}">
        <p14:creationId xmlns:p14="http://schemas.microsoft.com/office/powerpoint/2010/main" val="110118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3600" dirty="0"/>
              <a:t>מהי התאמה/חוק שוויון זכויות לאנשים עם מוגבלויות, 1998</a:t>
            </a:r>
          </a:p>
        </p:txBody>
      </p:sp>
      <p:sp>
        <p:nvSpPr>
          <p:cNvPr id="4" name="מציין מיקום תוכן 3"/>
          <p:cNvSpPr>
            <a:spLocks noGrp="1"/>
          </p:cNvSpPr>
          <p:nvPr>
            <p:ph idx="1"/>
          </p:nvPr>
        </p:nvSpPr>
        <p:spPr/>
        <p:txBody>
          <a:bodyPr/>
          <a:lstStyle/>
          <a:p>
            <a:r>
              <a:rPr lang="he-IL" sz="2400" dirty="0">
                <a:solidFill>
                  <a:srgbClr val="FF0000"/>
                </a:solidFill>
              </a:rPr>
              <a:t>התאמות – </a:t>
            </a:r>
          </a:p>
          <a:p>
            <a:r>
              <a:rPr lang="he-IL" sz="2800" dirty="0"/>
              <a:t>שירותי תרגום ותמלול הנדרשים לעובד עם מוגבלות שיש לו ירידה בשמיעה של 50 דציבלים ויותר באוזן הטובה יותר, וזאת לצורך קליטתו הראשונית במקום עבודה</a:t>
            </a:r>
          </a:p>
          <a:p>
            <a:endParaRPr lang="he-IL" sz="2800" dirty="0"/>
          </a:p>
        </p:txBody>
      </p:sp>
      <p:pic>
        <p:nvPicPr>
          <p:cNvPr id="6" name="תמונה 5"/>
          <p:cNvPicPr>
            <a:picLocks noChangeAspect="1"/>
          </p:cNvPicPr>
          <p:nvPr/>
        </p:nvPicPr>
        <p:blipFill>
          <a:blip r:embed="rId2"/>
          <a:stretch>
            <a:fillRect/>
          </a:stretch>
        </p:blipFill>
        <p:spPr>
          <a:xfrm>
            <a:off x="4936998" y="3736751"/>
            <a:ext cx="3146298" cy="2462881"/>
          </a:xfrm>
          <a:prstGeom prst="rect">
            <a:avLst/>
          </a:prstGeom>
        </p:spPr>
      </p:pic>
      <p:pic>
        <p:nvPicPr>
          <p:cNvPr id="5" name="תמונה 4">
            <a:extLst>
              <a:ext uri="{FF2B5EF4-FFF2-40B4-BE49-F238E27FC236}">
                <a16:creationId xmlns:a16="http://schemas.microsoft.com/office/drawing/2014/main" id="{D2BF157A-E83C-4482-B253-B1F8C07C6B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Tree>
    <p:extLst>
      <p:ext uri="{BB962C8B-B14F-4D97-AF65-F5344CB8AC3E}">
        <p14:creationId xmlns:p14="http://schemas.microsoft.com/office/powerpoint/2010/main" val="356004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3600" dirty="0"/>
              <a:t>מהי התאמה/חוק שוויון זכויות לאנשים עם מוגבלויות, 1998</a:t>
            </a:r>
          </a:p>
        </p:txBody>
      </p:sp>
      <p:sp>
        <p:nvSpPr>
          <p:cNvPr id="3" name="מציין מיקום תוכן 2"/>
          <p:cNvSpPr>
            <a:spLocks noGrp="1"/>
          </p:cNvSpPr>
          <p:nvPr>
            <p:ph idx="1"/>
          </p:nvPr>
        </p:nvSpPr>
        <p:spPr/>
        <p:txBody>
          <a:bodyPr/>
          <a:lstStyle/>
          <a:p>
            <a:r>
              <a:rPr lang="he-IL" sz="2800" dirty="0">
                <a:solidFill>
                  <a:srgbClr val="FF0000"/>
                </a:solidFill>
              </a:rPr>
              <a:t>התאמות – </a:t>
            </a:r>
          </a:p>
          <a:p>
            <a:r>
              <a:rPr lang="he-IL" sz="2800" dirty="0"/>
              <a:t>הדרכה למעביד של עובד עם מוגבלות שכלית, קוגניטיבית או נפשית, או למי מטעמו, בנוכחות העובד לפי הצורך, שנותן גורם הדרכה מקצועי בתחום אותה המוגבלות, ב-6 החודשים הראשונים לעבודתו של העובד</a:t>
            </a:r>
          </a:p>
        </p:txBody>
      </p:sp>
      <p:pic>
        <p:nvPicPr>
          <p:cNvPr id="5" name="תמונה 4"/>
          <p:cNvPicPr>
            <a:picLocks noChangeAspect="1"/>
          </p:cNvPicPr>
          <p:nvPr/>
        </p:nvPicPr>
        <p:blipFill>
          <a:blip r:embed="rId2"/>
          <a:stretch>
            <a:fillRect/>
          </a:stretch>
        </p:blipFill>
        <p:spPr>
          <a:xfrm>
            <a:off x="3008376" y="4254654"/>
            <a:ext cx="5788152" cy="2091796"/>
          </a:xfrm>
          <a:prstGeom prst="rect">
            <a:avLst/>
          </a:prstGeom>
          <a:ln>
            <a:solidFill>
              <a:schemeClr val="tx1"/>
            </a:solidFill>
          </a:ln>
        </p:spPr>
      </p:pic>
      <p:pic>
        <p:nvPicPr>
          <p:cNvPr id="6" name="תמונה 5">
            <a:extLst>
              <a:ext uri="{FF2B5EF4-FFF2-40B4-BE49-F238E27FC236}">
                <a16:creationId xmlns:a16="http://schemas.microsoft.com/office/drawing/2014/main" id="{AC658977-1F7C-4A7F-B336-A0E10530BA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Tree>
    <p:extLst>
      <p:ext uri="{BB962C8B-B14F-4D97-AF65-F5344CB8AC3E}">
        <p14:creationId xmlns:p14="http://schemas.microsoft.com/office/powerpoint/2010/main" val="279725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sz="3600" dirty="0"/>
              <a:t>עבודה בקבוצות </a:t>
            </a:r>
            <a:br>
              <a:rPr lang="he-IL" sz="3600" dirty="0"/>
            </a:br>
            <a:r>
              <a:rPr lang="he-IL" sz="3600" dirty="0"/>
              <a:t>קבוצה 1) התאמות לאנשים עם מוגבלויות פיזיות וקשיים בניידות</a:t>
            </a:r>
            <a:br>
              <a:rPr lang="he-IL" sz="3600" dirty="0"/>
            </a:br>
            <a:endParaRPr lang="he-IL" sz="3600" dirty="0"/>
          </a:p>
        </p:txBody>
      </p:sp>
      <p:sp>
        <p:nvSpPr>
          <p:cNvPr id="3" name="מציין מיקום תוכן 2"/>
          <p:cNvSpPr>
            <a:spLocks noGrp="1"/>
          </p:cNvSpPr>
          <p:nvPr>
            <p:ph idx="1"/>
          </p:nvPr>
        </p:nvSpPr>
        <p:spPr/>
        <p:txBody>
          <a:bodyPr>
            <a:normAutofit/>
          </a:bodyPr>
          <a:lstStyle/>
          <a:p>
            <a:r>
              <a:rPr lang="he-IL" sz="2400" dirty="0"/>
              <a:t>חישבו על אנשים עם מוגבלות פיזית, המתקשים בניידות, בהליכה, בעמידה, בישיבה, במעברים בין מקומות ובין מצבים כגון מעבר בין ישיבה לעמידה ועוד.</a:t>
            </a:r>
          </a:p>
          <a:p>
            <a:r>
              <a:rPr lang="he-IL" sz="2400" dirty="0"/>
              <a:t>ציינו 3-4 התאמות בסביבת עבודה שלדעתכם אנשים עם מגבלה זו זקוקים. </a:t>
            </a:r>
          </a:p>
          <a:p>
            <a:r>
              <a:rPr lang="he-IL" sz="2400" dirty="0"/>
              <a:t>היכנסו לאתר עזרים לחלק של מוצרים</a:t>
            </a:r>
          </a:p>
          <a:p>
            <a:r>
              <a:rPr lang="he-IL" sz="2400" dirty="0"/>
              <a:t>חפשו 5-6 אביזרי עזר שיכולים לסייע לעובדים עם מגבלה בניידות וצרכים בנגישות. התמקדו באביזרים להליכה, עמידה וישיבה ובאביזרים לניידות.</a:t>
            </a:r>
          </a:p>
          <a:p>
            <a:r>
              <a:rPr lang="he-IL" sz="2400" dirty="0"/>
              <a:t>צרפו תמונות של אביזרים אלו ותסבירו מדוע בחרתם בהם</a:t>
            </a:r>
          </a:p>
          <a:p>
            <a:pPr marL="0" indent="0">
              <a:buNone/>
            </a:pPr>
            <a:r>
              <a:rPr lang="he-IL" sz="2400" dirty="0"/>
              <a:t>בהצלחה!</a:t>
            </a:r>
          </a:p>
          <a:p>
            <a:pPr marL="0" indent="0">
              <a:buNone/>
            </a:pPr>
            <a:r>
              <a:rPr lang="en-US" sz="2400" dirty="0">
                <a:hlinkClick r:id="rId2"/>
              </a:rPr>
              <a:t>https://azarim.org.il/</a:t>
            </a:r>
            <a:endParaRPr lang="he-IL" sz="2400" dirty="0"/>
          </a:p>
          <a:p>
            <a:endParaRPr lang="he-IL" sz="2400" dirty="0"/>
          </a:p>
        </p:txBody>
      </p:sp>
      <p:pic>
        <p:nvPicPr>
          <p:cNvPr id="4" name="תמונה 3">
            <a:extLst>
              <a:ext uri="{FF2B5EF4-FFF2-40B4-BE49-F238E27FC236}">
                <a16:creationId xmlns:a16="http://schemas.microsoft.com/office/drawing/2014/main" id="{F44BE3C4-E29E-4AF7-A70E-50F52D1247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Tree>
    <p:extLst>
      <p:ext uri="{BB962C8B-B14F-4D97-AF65-F5344CB8AC3E}">
        <p14:creationId xmlns:p14="http://schemas.microsoft.com/office/powerpoint/2010/main" val="134214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3600" dirty="0"/>
              <a:t>עבודה בקבוצות </a:t>
            </a:r>
            <a:br>
              <a:rPr lang="he-IL" sz="3600" dirty="0"/>
            </a:br>
            <a:r>
              <a:rPr lang="he-IL" sz="3600" dirty="0"/>
              <a:t>קבוצה 2) התאמות לאנשים עם מוגבלות בראייה</a:t>
            </a:r>
            <a:br>
              <a:rPr lang="he-IL" sz="3600" dirty="0"/>
            </a:br>
            <a:endParaRPr lang="he-IL" sz="3600" dirty="0"/>
          </a:p>
        </p:txBody>
      </p:sp>
      <p:sp>
        <p:nvSpPr>
          <p:cNvPr id="3" name="מציין מיקום תוכן 2"/>
          <p:cNvSpPr>
            <a:spLocks noGrp="1"/>
          </p:cNvSpPr>
          <p:nvPr>
            <p:ph idx="1"/>
          </p:nvPr>
        </p:nvSpPr>
        <p:spPr/>
        <p:txBody>
          <a:bodyPr>
            <a:normAutofit/>
          </a:bodyPr>
          <a:lstStyle/>
          <a:p>
            <a:r>
              <a:rPr lang="he-IL" sz="2400" dirty="0"/>
              <a:t>חישבו על אנשים עיוורים או אנשים מוגבלים בראייה, הרואים רק באופן חלקי, זקוקים לתאורה מסוימת, לסיוע בניידות, בשימוש בתחבורה ציבורית, סיוע בקריאה ועוד.</a:t>
            </a:r>
          </a:p>
          <a:p>
            <a:r>
              <a:rPr lang="he-IL" sz="2400" dirty="0"/>
              <a:t>ציינו 3-4 התאמות בסביבת עבודה שלדעתכם אנשים עם מגבלה זו זקוקים. </a:t>
            </a:r>
          </a:p>
          <a:p>
            <a:r>
              <a:rPr lang="he-IL" sz="2400" dirty="0"/>
              <a:t>היכנסו לאתר עזרים לחלק של מוצרים</a:t>
            </a:r>
          </a:p>
          <a:p>
            <a:r>
              <a:rPr lang="he-IL" sz="2400" dirty="0"/>
              <a:t>חפשו 5-6 אביזרי עזר שיכולים לסייע לעובדים עם מגבלה בראייה ובנגישות. התמקדו באביזרים מתאימים ללקויות ראיה.</a:t>
            </a:r>
          </a:p>
          <a:p>
            <a:r>
              <a:rPr lang="he-IL" sz="2400" dirty="0"/>
              <a:t>צרפו תמונות של אביזרים אלו ותסבירו מדוע בחרתם בהם</a:t>
            </a:r>
          </a:p>
          <a:p>
            <a:pPr marL="0" indent="0">
              <a:buNone/>
            </a:pPr>
            <a:r>
              <a:rPr lang="he-IL" sz="2400" dirty="0"/>
              <a:t>בהצלחה!</a:t>
            </a:r>
          </a:p>
          <a:p>
            <a:pPr marL="0" indent="0">
              <a:buNone/>
            </a:pPr>
            <a:r>
              <a:rPr lang="en-US" sz="2400" dirty="0">
                <a:hlinkClick r:id="rId2"/>
              </a:rPr>
              <a:t>https://azarim.org.il/</a:t>
            </a:r>
            <a:endParaRPr lang="he-IL" sz="2400" dirty="0"/>
          </a:p>
          <a:p>
            <a:endParaRPr lang="he-IL" sz="2400" dirty="0"/>
          </a:p>
        </p:txBody>
      </p:sp>
      <p:pic>
        <p:nvPicPr>
          <p:cNvPr id="4" name="תמונה 3">
            <a:extLst>
              <a:ext uri="{FF2B5EF4-FFF2-40B4-BE49-F238E27FC236}">
                <a16:creationId xmlns:a16="http://schemas.microsoft.com/office/drawing/2014/main" id="{2BF2226B-AF84-4FD9-B95E-D4CFE03FA8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Tree>
    <p:extLst>
      <p:ext uri="{BB962C8B-B14F-4D97-AF65-F5344CB8AC3E}">
        <p14:creationId xmlns:p14="http://schemas.microsoft.com/office/powerpoint/2010/main" val="370420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3874" y="592787"/>
            <a:ext cx="10058400" cy="1609344"/>
          </a:xfrm>
        </p:spPr>
        <p:txBody>
          <a:bodyPr>
            <a:normAutofit/>
          </a:bodyPr>
          <a:lstStyle/>
          <a:p>
            <a:pPr algn="ctr"/>
            <a:r>
              <a:rPr lang="he-IL" sz="3600" dirty="0"/>
              <a:t>עבודה בקבוצות </a:t>
            </a:r>
            <a:br>
              <a:rPr lang="he-IL" sz="3600" dirty="0"/>
            </a:br>
            <a:r>
              <a:rPr lang="he-IL" sz="3600" dirty="0"/>
              <a:t>קבוצה3) התאמות לאנשים עם מוגבלות שכלית התפתחותית</a:t>
            </a:r>
            <a:br>
              <a:rPr lang="he-IL" sz="3600" dirty="0"/>
            </a:br>
            <a:endParaRPr lang="he-IL" sz="3600" dirty="0"/>
          </a:p>
        </p:txBody>
      </p:sp>
      <p:sp>
        <p:nvSpPr>
          <p:cNvPr id="3" name="מציין מיקום תוכן 2"/>
          <p:cNvSpPr>
            <a:spLocks noGrp="1"/>
          </p:cNvSpPr>
          <p:nvPr>
            <p:ph idx="1"/>
          </p:nvPr>
        </p:nvSpPr>
        <p:spPr/>
        <p:txBody>
          <a:bodyPr>
            <a:normAutofit/>
          </a:bodyPr>
          <a:lstStyle/>
          <a:p>
            <a:r>
              <a:rPr lang="he-IL" sz="2400" dirty="0"/>
              <a:t>חישבו על אנשים עם מוגבלות שכלית התפתחותית, המתקשים בהבנה, בקריאה, בכתיבה, בביצוע פעולות חשבון, בביצוע מטלות יום יום. </a:t>
            </a:r>
          </a:p>
          <a:p>
            <a:r>
              <a:rPr lang="he-IL" sz="2400" dirty="0"/>
              <a:t>ציינו 3-4 התאמות בסביבת עבודה שלדעתכם אנשים עם מגבלה זו זקוקים. </a:t>
            </a:r>
          </a:p>
          <a:p>
            <a:r>
              <a:rPr lang="he-IL" sz="2400" dirty="0"/>
              <a:t>היכנסו לאתר עזרים לחלק של מוצרים</a:t>
            </a:r>
          </a:p>
          <a:p>
            <a:r>
              <a:rPr lang="he-IL" sz="2400" dirty="0"/>
              <a:t>חפשו 5-6 אביזרי עזר שיכולים לסייע לעובדים עם מגבלה שכלית התפתחותית. התמקדו באביזרים לקריאה, לכתיבה ולשימוש במחשב.</a:t>
            </a:r>
          </a:p>
          <a:p>
            <a:r>
              <a:rPr lang="he-IL" sz="2400" dirty="0"/>
              <a:t>צרפו תמונות של אביזרים אלו ותסבירו מדוע בחרתם בהם</a:t>
            </a:r>
          </a:p>
          <a:p>
            <a:pPr marL="0" indent="0">
              <a:buNone/>
            </a:pPr>
            <a:r>
              <a:rPr lang="he-IL" sz="2400" dirty="0"/>
              <a:t>בהצלחה!</a:t>
            </a:r>
          </a:p>
          <a:p>
            <a:pPr marL="0" indent="0">
              <a:buNone/>
            </a:pPr>
            <a:r>
              <a:rPr lang="en-US" sz="2400" dirty="0">
                <a:hlinkClick r:id="rId2"/>
              </a:rPr>
              <a:t>https://azarim.org.il/</a:t>
            </a:r>
            <a:endParaRPr lang="he-IL" sz="2400" dirty="0"/>
          </a:p>
          <a:p>
            <a:endParaRPr lang="he-IL" sz="2400" dirty="0"/>
          </a:p>
        </p:txBody>
      </p:sp>
      <p:pic>
        <p:nvPicPr>
          <p:cNvPr id="4" name="תמונה 3">
            <a:extLst>
              <a:ext uri="{FF2B5EF4-FFF2-40B4-BE49-F238E27FC236}">
                <a16:creationId xmlns:a16="http://schemas.microsoft.com/office/drawing/2014/main" id="{2D91015A-06BF-46BB-974C-FA70B703B5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Tree>
    <p:extLst>
      <p:ext uri="{BB962C8B-B14F-4D97-AF65-F5344CB8AC3E}">
        <p14:creationId xmlns:p14="http://schemas.microsoft.com/office/powerpoint/2010/main" val="2254004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3600" dirty="0"/>
              <a:t>עבודה בקבוצות </a:t>
            </a:r>
            <a:br>
              <a:rPr lang="he-IL" sz="3600"/>
            </a:br>
            <a:r>
              <a:rPr lang="he-IL" sz="3600"/>
              <a:t>קבוצה 4) </a:t>
            </a:r>
            <a:r>
              <a:rPr lang="he-IL" sz="3600" dirty="0"/>
              <a:t>התאמות לאנשים עם מוגבלות בשמיעה</a:t>
            </a:r>
            <a:br>
              <a:rPr lang="he-IL" sz="3600" dirty="0"/>
            </a:br>
            <a:endParaRPr lang="he-IL" sz="3600" dirty="0"/>
          </a:p>
        </p:txBody>
      </p:sp>
      <p:sp>
        <p:nvSpPr>
          <p:cNvPr id="3" name="מציין מיקום תוכן 2"/>
          <p:cNvSpPr>
            <a:spLocks noGrp="1"/>
          </p:cNvSpPr>
          <p:nvPr>
            <p:ph idx="1"/>
          </p:nvPr>
        </p:nvSpPr>
        <p:spPr/>
        <p:txBody>
          <a:bodyPr>
            <a:normAutofit/>
          </a:bodyPr>
          <a:lstStyle/>
          <a:p>
            <a:r>
              <a:rPr lang="he-IL" sz="2400" dirty="0"/>
              <a:t>חישבו על אנשים עם לקויות שמיעה או על אנשים חרשים, המתקשים לשמוע את הנאמר ולקיים תקשורת עם יחידים או עם קבוצה ולהשתמש באמצעי תקשורת, כגון טלפון.</a:t>
            </a:r>
          </a:p>
          <a:p>
            <a:r>
              <a:rPr lang="he-IL" sz="2400"/>
              <a:t>ציינו 3-4 התאמות בסביבת עבודה שלדעתכם אנשים עם מגבלה זו זקוקים. </a:t>
            </a:r>
          </a:p>
          <a:p>
            <a:r>
              <a:rPr lang="he-IL" sz="2400"/>
              <a:t>היכנסו </a:t>
            </a:r>
            <a:r>
              <a:rPr lang="he-IL" sz="2400" dirty="0"/>
              <a:t>לאתר עזרים לחלק של מוצרים</a:t>
            </a:r>
          </a:p>
          <a:p>
            <a:r>
              <a:rPr lang="he-IL" sz="2400" dirty="0"/>
              <a:t>חפשו 5-6 אביזרי עזר שיכולים לסייע לעובדים עם מגבלה בשמיעה. התמקדו באביזרים המסייעים לאנשי כבדי שמיעה וחרשים.</a:t>
            </a:r>
          </a:p>
          <a:p>
            <a:r>
              <a:rPr lang="he-IL" sz="2400" dirty="0"/>
              <a:t>צרפו תמונות של אביזרים אלו ותסבירו מדוע בחרתם בהם</a:t>
            </a:r>
          </a:p>
          <a:p>
            <a:pPr marL="0" indent="0">
              <a:buNone/>
            </a:pPr>
            <a:r>
              <a:rPr lang="he-IL" sz="2400" dirty="0"/>
              <a:t>בהצלחה!</a:t>
            </a:r>
          </a:p>
          <a:p>
            <a:pPr marL="0" indent="0">
              <a:buNone/>
            </a:pPr>
            <a:r>
              <a:rPr lang="en-US" sz="2400" dirty="0">
                <a:hlinkClick r:id="rId2"/>
              </a:rPr>
              <a:t>https://azarim.org.il/</a:t>
            </a:r>
            <a:endParaRPr lang="he-IL" sz="2400" dirty="0"/>
          </a:p>
          <a:p>
            <a:endParaRPr lang="he-IL" sz="2400" dirty="0"/>
          </a:p>
        </p:txBody>
      </p:sp>
      <p:pic>
        <p:nvPicPr>
          <p:cNvPr id="4" name="תמונה 3">
            <a:extLst>
              <a:ext uri="{FF2B5EF4-FFF2-40B4-BE49-F238E27FC236}">
                <a16:creationId xmlns:a16="http://schemas.microsoft.com/office/drawing/2014/main" id="{907FF0A7-97AF-4BB1-A80E-BEF34B5F5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Tree>
    <p:extLst>
      <p:ext uri="{BB962C8B-B14F-4D97-AF65-F5344CB8AC3E}">
        <p14:creationId xmlns:p14="http://schemas.microsoft.com/office/powerpoint/2010/main" val="36409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תודה</a:t>
            </a:r>
          </a:p>
        </p:txBody>
      </p:sp>
      <p:sp>
        <p:nvSpPr>
          <p:cNvPr id="3" name="מציין מיקום תוכן 2"/>
          <p:cNvSpPr>
            <a:spLocks noGrp="1"/>
          </p:cNvSpPr>
          <p:nvPr>
            <p:ph idx="1"/>
          </p:nvPr>
        </p:nvSpPr>
        <p:spPr/>
        <p:txBody>
          <a:bodyPr/>
          <a:lstStyle/>
          <a:p>
            <a:endParaRPr lang="he-IL" dirty="0"/>
          </a:p>
        </p:txBody>
      </p:sp>
      <p:pic>
        <p:nvPicPr>
          <p:cNvPr id="5" name="תמונה 4"/>
          <p:cNvPicPr>
            <a:picLocks noChangeAspect="1"/>
          </p:cNvPicPr>
          <p:nvPr/>
        </p:nvPicPr>
        <p:blipFill>
          <a:blip r:embed="rId2"/>
          <a:stretch>
            <a:fillRect/>
          </a:stretch>
        </p:blipFill>
        <p:spPr>
          <a:xfrm>
            <a:off x="4361688" y="2121408"/>
            <a:ext cx="4110168" cy="4128516"/>
          </a:xfrm>
          <a:prstGeom prst="rect">
            <a:avLst/>
          </a:prstGeom>
        </p:spPr>
      </p:pic>
      <p:pic>
        <p:nvPicPr>
          <p:cNvPr id="6" name="תמונה 5">
            <a:extLst>
              <a:ext uri="{FF2B5EF4-FFF2-40B4-BE49-F238E27FC236}">
                <a16:creationId xmlns:a16="http://schemas.microsoft.com/office/drawing/2014/main" id="{51DE2EAA-1442-405E-BAC6-25E94D3C14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3409" y="129749"/>
            <a:ext cx="1439754" cy="1492574"/>
          </a:xfrm>
          <a:prstGeom prst="rect">
            <a:avLst/>
          </a:prstGeom>
        </p:spPr>
      </p:pic>
    </p:spTree>
    <p:extLst>
      <p:ext uri="{BB962C8B-B14F-4D97-AF65-F5344CB8AC3E}">
        <p14:creationId xmlns:p14="http://schemas.microsoft.com/office/powerpoint/2010/main" val="6673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סוג עץ">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2</TotalTime>
  <Words>601</Words>
  <Application>Microsoft Office PowerPoint</Application>
  <PresentationFormat>מסך רחב</PresentationFormat>
  <Paragraphs>45</Paragraphs>
  <Slides>9</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9</vt:i4>
      </vt:variant>
    </vt:vector>
  </HeadingPairs>
  <TitlesOfParts>
    <vt:vector size="14" baseType="lpstr">
      <vt:lpstr>Calibri</vt:lpstr>
      <vt:lpstr>Rockwell</vt:lpstr>
      <vt:lpstr>Rockwell Condensed</vt:lpstr>
      <vt:lpstr>Wingdings</vt:lpstr>
      <vt:lpstr>סוג עץ</vt:lpstr>
      <vt:lpstr>התאמות עזרים במקומות עבודה לאנשים עם מוגבלויות</vt:lpstr>
      <vt:lpstr>מהי התאמה/חוק שוויון זכויות לאנשים עם מוגבלויות, 1998</vt:lpstr>
      <vt:lpstr>מהי התאמה/חוק שוויון זכויות לאנשים עם מוגבלויות, 1998</vt:lpstr>
      <vt:lpstr>מהי התאמה/חוק שוויון זכויות לאנשים עם מוגבלויות, 1998</vt:lpstr>
      <vt:lpstr>עבודה בקבוצות  קבוצה 1) התאמות לאנשים עם מוגבלויות פיזיות וקשיים בניידות </vt:lpstr>
      <vt:lpstr>עבודה בקבוצות  קבוצה 2) התאמות לאנשים עם מוגבלות בראייה </vt:lpstr>
      <vt:lpstr>עבודה בקבוצות  קבוצה3) התאמות לאנשים עם מוגבלות שכלית התפתחותית </vt:lpstr>
      <vt:lpstr>עבודה בקבוצות  קבוצה 4) התאמות לאנשים עם מוגבלות בשמיעה </vt:lpstr>
      <vt:lpstr>תודה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התאמות במקומות עבודה לאנשים עם מוגבלויות</dc:title>
  <dc:creator>Noam Cohen</dc:creator>
  <cp:lastModifiedBy>הילה כהן</cp:lastModifiedBy>
  <cp:revision>5</cp:revision>
  <dcterms:created xsi:type="dcterms:W3CDTF">2020-05-29T10:10:59Z</dcterms:created>
  <dcterms:modified xsi:type="dcterms:W3CDTF">2022-02-07T10:35:01Z</dcterms:modified>
</cp:coreProperties>
</file>