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67" r:id="rId3"/>
    <p:sldId id="268" r:id="rId4"/>
    <p:sldId id="269" r:id="rId5"/>
    <p:sldId id="271" r:id="rId6"/>
    <p:sldId id="270" r:id="rId7"/>
    <p:sldId id="260" r:id="rId8"/>
    <p:sldId id="262" r:id="rId9"/>
    <p:sldId id="263" r:id="rId10"/>
    <p:sldId id="264" r:id="rId11"/>
    <p:sldId id="265" r:id="rId12"/>
    <p:sldId id="266" r:id="rId13"/>
    <p:sldId id="272" r:id="rId14"/>
    <p:sldId id="273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03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50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4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6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08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3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2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8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3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4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6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10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tel:*2570" TargetMode="External"/><Relationship Id="rId13" Type="http://schemas.openxmlformats.org/officeDocument/2006/relationships/hyperlink" Target="https://www.kolzchut.org.il/he/%D7%9E%D7%95%D7%A7%D7%93_%D7%9E%D7%A2%D7%A0%D7%94_%D7%9E%D7%9E%D7%A9%D7%9C%D7%AA%D7%99_%D7%9E%D7%A8%D7%9B%D7%96%D7%99" TargetMode="External"/><Relationship Id="rId3" Type="http://schemas.openxmlformats.org/officeDocument/2006/relationships/hyperlink" Target="https://www.gov.il/he/departments/bureaus/?OfficeId=4fa63b79-3d73-4a66-b3f5-ff385dd31cc7&amp;categories=7cbc48b1-bf90-4136-8c16-749e77d1ecca" TargetMode="External"/><Relationship Id="rId7" Type="http://schemas.openxmlformats.org/officeDocument/2006/relationships/hyperlink" Target="mailto:report.achifa@economy.gov.il" TargetMode="External"/><Relationship Id="rId12" Type="http://schemas.openxmlformats.org/officeDocument/2006/relationships/hyperlink" Target="tel:074-7696562" TargetMode="External"/><Relationship Id="rId17" Type="http://schemas.openxmlformats.org/officeDocument/2006/relationships/image" Target="../media/image2.png"/><Relationship Id="rId2" Type="http://schemas.openxmlformats.org/officeDocument/2006/relationships/hyperlink" Target="https://www.kolzchut.org.il/he/%D7%A9%D7%99%22%D7%9C_-_%D7%A9%D7%99%D7%A8%D7%95%D7%AA_%D7%99%D7%99%D7%A2%D7%95%D7%A5_%D7%9C%D7%90%D7%96%D7%A8%D7%97" TargetMode="Externa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mployment.molsa.gov.il/Employment/WorkRights/Pages/ReportWorkViolation.aspx" TargetMode="External"/><Relationship Id="rId11" Type="http://schemas.openxmlformats.org/officeDocument/2006/relationships/hyperlink" Target="mailto:shivion@Economy.gov.il" TargetMode="External"/><Relationship Id="rId5" Type="http://schemas.openxmlformats.org/officeDocument/2006/relationships/hyperlink" Target="https://www.kolzchut.org.il/he/%D7%9E%D7%99%D7%A0%D7%94%D7%9C_%D7%94%D7%A1%D7%93%D7%A8%D7%94_%D7%95%D7%90%D7%9B%D7%99%D7%A4%D7%AA_%D7%97%D7%95%D7%A7%D7%99_%D7%A2%D7%91%D7%95%D7%93%D7%94" TargetMode="External"/><Relationship Id="rId15" Type="http://schemas.openxmlformats.org/officeDocument/2006/relationships/hyperlink" Target="mailto:moked1299@mail.gov.il" TargetMode="External"/><Relationship Id="rId10" Type="http://schemas.openxmlformats.org/officeDocument/2006/relationships/hyperlink" Target="https://www.gov.il/he/departments/Units/equal-opportunities-at-work-unit" TargetMode="External"/><Relationship Id="rId4" Type="http://schemas.openxmlformats.org/officeDocument/2006/relationships/hyperlink" Target="tel:118" TargetMode="External"/><Relationship Id="rId9" Type="http://schemas.openxmlformats.org/officeDocument/2006/relationships/hyperlink" Target="https://www.kolzchut.org.il/he/%D7%A0%D7%A6%D7%99%D7%91%D7%95%D7%AA_%D7%A9%D7%95%D7%95%D7%99%D7%95%D7%9F_%D7%94%D7%96%D7%93%D7%9E%D7%A0%D7%95%D7%99%D7%95%D7%AA_%D7%91%D7%A2%D7%91%D7%95%D7%93%D7%94" TargetMode="External"/><Relationship Id="rId14" Type="http://schemas.openxmlformats.org/officeDocument/2006/relationships/hyperlink" Target="https://www.gov.il/he/Departments/central-government-call-center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QMgbngFW-j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lobes.co.il/news/article.aspx?did=1001394304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lobes.co.il/news/article.aspx?did=1001386245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lobes.co.il/news/article.aspx?did=1001398099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es.co.il/news/article.aspx?did=1001362906" TargetMode="External"/><Relationship Id="rId2" Type="http://schemas.openxmlformats.org/officeDocument/2006/relationships/hyperlink" Target="https://www.globes.co.il/news/%D7%9E%D7%A9%D7%A4%D7%97%D7%AA_%D7%94%D7%9E%D7%9C%D7%95%D7%9B%D7%94_%D7%94%D7%91%D7%A8%D7%99%D7%98%D7%99%D7%AA.ta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lobes.co.il/news/article.aspx?did=1001397673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kolzchut.org.il/he/%D7%90%D7%99%D7%A1%D7%95%D7%A8_%D7%94%D7%AA%D7%A2%D7%9E%D7%A8%D7%95%D7%AA_%D7%91%D7%A2%D7%91%D7%95%D7%93%D7%9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kolzchut.org.il/he/%D7%90%D7%99%D7%A1%D7%95%D7%A8_%D7%94%D7%AA%D7%A2%D7%9E%D7%A8%D7%95%D7%AA_%D7%91%D7%A2%D7%91%D7%95%D7%93%D7%9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e-IL" dirty="0">
                <a:cs typeface="+mn-cs"/>
              </a:rPr>
              <a:t>התעמרות בעבודה ותעסוקה פוגענית 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F2A8A44-8799-4DA3-BF60-BA884F069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343" y="72183"/>
            <a:ext cx="1381470" cy="143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06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>
                <a:cs typeface="+mn-cs"/>
              </a:rPr>
              <a:t>מענים להתעמרות בעבודה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004519"/>
              </p:ext>
            </p:extLst>
          </p:nvPr>
        </p:nvGraphicFramePr>
        <p:xfrm>
          <a:off x="5130164" y="1843310"/>
          <a:ext cx="5772152" cy="3749040"/>
        </p:xfrm>
        <a:graphic>
          <a:graphicData uri="http://schemas.openxmlformats.org/drawingml/2006/table">
            <a:tbl>
              <a:tblPr/>
              <a:tblGrid>
                <a:gridCol w="1443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3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3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/>
                      <a:r>
                        <a:rPr lang="he-IL" b="1">
                          <a:effectLst/>
                        </a:rPr>
                        <a:t>שם</a:t>
                      </a:r>
                    </a:p>
                  </a:txBody>
                  <a:tcPr>
                    <a:lnL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b="1">
                          <a:effectLst/>
                        </a:rPr>
                        <a:t>אתר</a:t>
                      </a:r>
                    </a:p>
                  </a:txBody>
                  <a:tcPr>
                    <a:lnL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b="1">
                          <a:effectLst/>
                        </a:rPr>
                        <a:t>דוא"ל</a:t>
                      </a:r>
                    </a:p>
                  </a:txBody>
                  <a:tcPr>
                    <a:lnL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b="1">
                          <a:effectLst/>
                        </a:rPr>
                        <a:t>טלפון</a:t>
                      </a:r>
                    </a:p>
                  </a:txBody>
                  <a:tcPr>
                    <a:lnL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he-IL" u="none" strike="noStrike">
                          <a:solidFill>
                            <a:srgbClr val="202121"/>
                          </a:solidFill>
                          <a:effectLst/>
                          <a:hlinkClick r:id="rId2"/>
                        </a:rPr>
                        <a:t>שי"ל - שירות ייעוץ לאזרח</a:t>
                      </a:r>
                      <a:endParaRPr lang="he-IL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b="0" i="0" u="none" strike="noStrike">
                          <a:solidFill>
                            <a:srgbClr val="5B7F31"/>
                          </a:solidFill>
                          <a:effectLst/>
                          <a:latin typeface="FontAwesome"/>
                          <a:hlinkClick r:id="rId3"/>
                        </a:rPr>
                        <a:t>למעבר לאתר</a:t>
                      </a:r>
                      <a:endParaRPr lang="he-IL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u="none" strike="noStrike">
                          <a:solidFill>
                            <a:srgbClr val="202121"/>
                          </a:solidFill>
                          <a:effectLst/>
                          <a:hlinkClick r:id="rId4"/>
                        </a:rPr>
                        <a:t>118</a:t>
                      </a:r>
                      <a:endParaRPr lang="he-IL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he-IL" u="none" strike="noStrike">
                          <a:solidFill>
                            <a:srgbClr val="202121"/>
                          </a:solidFill>
                          <a:effectLst/>
                          <a:hlinkClick r:id="rId5"/>
                        </a:rPr>
                        <a:t>מינהל הסדרה ואכיפת חוקי עבודה</a:t>
                      </a:r>
                      <a:endParaRPr lang="he-IL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b="0" i="0" u="none" strike="noStrike">
                          <a:solidFill>
                            <a:srgbClr val="5B7F31"/>
                          </a:solidFill>
                          <a:effectLst/>
                          <a:latin typeface="FontAwesome"/>
                          <a:hlinkClick r:id="rId6"/>
                        </a:rPr>
                        <a:t>למעבר לאתר</a:t>
                      </a:r>
                      <a:endParaRPr lang="he-IL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b="0" i="0" u="none" strike="noStrike">
                          <a:solidFill>
                            <a:srgbClr val="5B7F31"/>
                          </a:solidFill>
                          <a:effectLst/>
                          <a:latin typeface="FontAwesome"/>
                          <a:hlinkClick r:id="rId7"/>
                        </a:rPr>
                        <a:t>לשליחת דוא"ל</a:t>
                      </a:r>
                      <a:endParaRPr lang="he-IL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u="none" strike="noStrike">
                          <a:solidFill>
                            <a:srgbClr val="202121"/>
                          </a:solidFill>
                          <a:effectLst/>
                          <a:hlinkClick r:id="rId8"/>
                        </a:rPr>
                        <a:t>*2570</a:t>
                      </a:r>
                      <a:endParaRPr lang="he-IL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he-IL" u="none" strike="noStrike">
                          <a:solidFill>
                            <a:srgbClr val="202121"/>
                          </a:solidFill>
                          <a:effectLst/>
                          <a:hlinkClick r:id="rId9"/>
                        </a:rPr>
                        <a:t>נציבות שוויון הזדמנויות בעבודה</a:t>
                      </a:r>
                      <a:endParaRPr lang="he-IL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b="0" i="0" u="none" strike="noStrike">
                          <a:solidFill>
                            <a:srgbClr val="5B7F31"/>
                          </a:solidFill>
                          <a:effectLst/>
                          <a:latin typeface="FontAwesome"/>
                          <a:hlinkClick r:id="rId10"/>
                        </a:rPr>
                        <a:t>למעבר לאתר</a:t>
                      </a:r>
                      <a:endParaRPr lang="he-IL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b="0" i="0" u="none" strike="noStrike">
                          <a:solidFill>
                            <a:srgbClr val="5B7F31"/>
                          </a:solidFill>
                          <a:effectLst/>
                          <a:latin typeface="FontAwesome"/>
                          <a:hlinkClick r:id="rId11"/>
                        </a:rPr>
                        <a:t>לשליחת דוא"ל</a:t>
                      </a:r>
                      <a:endParaRPr lang="he-IL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u="none" strike="noStrike">
                          <a:solidFill>
                            <a:srgbClr val="202121"/>
                          </a:solidFill>
                          <a:effectLst/>
                          <a:hlinkClick r:id="rId12"/>
                        </a:rPr>
                        <a:t>074-7696562</a:t>
                      </a:r>
                      <a:endParaRPr lang="he-IL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he-IL" b="0" i="0" u="none" strike="noStrike">
                          <a:solidFill>
                            <a:srgbClr val="202121"/>
                          </a:solidFill>
                          <a:effectLst/>
                          <a:latin typeface="Assistant"/>
                          <a:hlinkClick r:id="rId13"/>
                        </a:rPr>
                        <a:t>מוקד מענה ממשלתי מרכזי</a:t>
                      </a:r>
                      <a:endParaRPr lang="he-IL" b="0" i="0">
                        <a:solidFill>
                          <a:srgbClr val="202121"/>
                        </a:solidFill>
                        <a:effectLst/>
                        <a:latin typeface="Assistan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b="0" i="0" u="none" strike="noStrike">
                          <a:solidFill>
                            <a:srgbClr val="5B7F31"/>
                          </a:solidFill>
                          <a:effectLst/>
                          <a:latin typeface="FontAwesome"/>
                          <a:hlinkClick r:id="rId14"/>
                        </a:rPr>
                        <a:t>למעבר לאתר</a:t>
                      </a:r>
                      <a:endParaRPr lang="he-IL" b="0" i="0">
                        <a:solidFill>
                          <a:srgbClr val="202121"/>
                        </a:solidFill>
                        <a:effectLst/>
                        <a:latin typeface="Assistan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b="0" i="0" u="none" strike="noStrike">
                          <a:solidFill>
                            <a:srgbClr val="5B7F31"/>
                          </a:solidFill>
                          <a:effectLst/>
                          <a:latin typeface="FontAwesome"/>
                          <a:hlinkClick r:id="rId15"/>
                        </a:rPr>
                        <a:t>לשליחת דוא"ל</a:t>
                      </a:r>
                      <a:endParaRPr lang="he-IL" b="0" i="0">
                        <a:solidFill>
                          <a:srgbClr val="202121"/>
                        </a:solidFill>
                        <a:effectLst/>
                        <a:latin typeface="Assistan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>
                    <a:lnL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415498"/>
            <a:ext cx="65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1" i="0" u="none" strike="noStrike" cap="none" normalizeH="0" baseline="0" dirty="0">
              <a:ln>
                <a:noFill/>
              </a:ln>
              <a:solidFill>
                <a:srgbClr val="5B7F31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8284" y="4535614"/>
            <a:ext cx="4038600" cy="113347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56BC9B2-617D-4A04-AC12-00942E87AF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672" y="150841"/>
            <a:ext cx="1381470" cy="143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000" dirty="0">
                <a:cs typeface="+mn-cs"/>
              </a:rPr>
              <a:t>התעמרות בעבודה: דוגמאות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5893"/>
          </a:xfrm>
        </p:spPr>
        <p:txBody>
          <a:bodyPr/>
          <a:lstStyle/>
          <a:p>
            <a:pPr marL="0" indent="0">
              <a:buNone/>
            </a:pPr>
            <a:r>
              <a:rPr lang="he-IL">
                <a:solidFill>
                  <a:srgbClr val="C00000"/>
                </a:solidFill>
              </a:rPr>
              <a:t>מלאו בזוגות דוגמאות </a:t>
            </a:r>
            <a:r>
              <a:rPr lang="he-IL" dirty="0">
                <a:solidFill>
                  <a:srgbClr val="C00000"/>
                </a:solidFill>
              </a:rPr>
              <a:t>לפי הנושאים הבאים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6" name="מלבן מעוגל 5">
            <a:extLst>
              <a:ext uri="{FF2B5EF4-FFF2-40B4-BE49-F238E27FC236}">
                <a16:creationId xmlns:a16="http://schemas.microsoft.com/office/drawing/2014/main" id="{5733C4CE-1633-45E8-9720-B76E9BEDE669}"/>
              </a:ext>
            </a:extLst>
          </p:cNvPr>
          <p:cNvSpPr/>
          <p:nvPr/>
        </p:nvSpPr>
        <p:spPr>
          <a:xfrm>
            <a:off x="8055864" y="4087368"/>
            <a:ext cx="3850122" cy="254727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התעמרות אפשרית מצד המעסיק:</a:t>
            </a:r>
          </a:p>
          <a:p>
            <a:pPr algn="r"/>
            <a:r>
              <a:rPr lang="he-IL" sz="2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 </a:t>
            </a:r>
          </a:p>
          <a:p>
            <a:pPr algn="r"/>
            <a:r>
              <a:rPr lang="he-IL" sz="2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 </a:t>
            </a:r>
          </a:p>
          <a:p>
            <a:pPr algn="r"/>
            <a:r>
              <a:rPr lang="he-IL" sz="2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</a:t>
            </a:r>
          </a:p>
          <a:p>
            <a:pPr algn="r"/>
            <a:r>
              <a:rPr lang="he-IL" sz="2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</a:t>
            </a:r>
          </a:p>
          <a:p>
            <a:pPr algn="r"/>
            <a:r>
              <a:rPr lang="he-IL" sz="2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</a:t>
            </a:r>
          </a:p>
          <a:p>
            <a:pPr algn="r"/>
            <a:r>
              <a:rPr lang="he-IL" sz="2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</a:t>
            </a:r>
          </a:p>
          <a:p>
            <a:pPr algn="r"/>
            <a:r>
              <a:rPr lang="he-IL" sz="2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</a:t>
            </a:r>
            <a:endParaRPr lang="en-US" sz="2400" b="1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r"/>
            <a:r>
              <a:rPr lang="en-US" sz="2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</a:t>
            </a:r>
            <a:endParaRPr lang="he-IL" sz="24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5733C4CE-1633-45E8-9720-B76E9BEDE669}"/>
              </a:ext>
            </a:extLst>
          </p:cNvPr>
          <p:cNvSpPr/>
          <p:nvPr/>
        </p:nvSpPr>
        <p:spPr>
          <a:xfrm>
            <a:off x="4215384" y="4087368"/>
            <a:ext cx="3573390" cy="257402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התעמרות אפשרית מצד עמיתים לעבודה:</a:t>
            </a:r>
          </a:p>
          <a:p>
            <a:pPr algn="r"/>
            <a:r>
              <a:rPr lang="he-IL" sz="2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 </a:t>
            </a:r>
          </a:p>
          <a:p>
            <a:pPr algn="r"/>
            <a:r>
              <a:rPr lang="he-IL" sz="2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 </a:t>
            </a:r>
          </a:p>
          <a:p>
            <a:pPr algn="r"/>
            <a:r>
              <a:rPr lang="he-IL" sz="2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</a:t>
            </a:r>
          </a:p>
          <a:p>
            <a:pPr algn="r"/>
            <a:r>
              <a:rPr lang="he-IL" sz="2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</a:t>
            </a:r>
          </a:p>
          <a:p>
            <a:pPr algn="r"/>
            <a:r>
              <a:rPr lang="he-IL" sz="2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</a:t>
            </a:r>
          </a:p>
          <a:p>
            <a:pPr algn="r"/>
            <a:r>
              <a:rPr lang="he-IL" sz="2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</a:t>
            </a:r>
          </a:p>
          <a:p>
            <a:pPr algn="r"/>
            <a:r>
              <a:rPr lang="he-IL" sz="2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</a:t>
            </a:r>
            <a:endParaRPr lang="en-US" sz="2400" b="1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r"/>
            <a:r>
              <a:rPr lang="en-US" sz="2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</a:t>
            </a:r>
            <a:endParaRPr lang="he-IL" sz="24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מלבן מעוגל 7">
            <a:extLst>
              <a:ext uri="{FF2B5EF4-FFF2-40B4-BE49-F238E27FC236}">
                <a16:creationId xmlns:a16="http://schemas.microsoft.com/office/drawing/2014/main" id="{5733C4CE-1633-45E8-9720-B76E9BEDE669}"/>
              </a:ext>
            </a:extLst>
          </p:cNvPr>
          <p:cNvSpPr/>
          <p:nvPr/>
        </p:nvSpPr>
        <p:spPr>
          <a:xfrm>
            <a:off x="164591" y="4087368"/>
            <a:ext cx="3506973" cy="254727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התעמרות אפשרית מצד אדם אחר:</a:t>
            </a:r>
          </a:p>
          <a:p>
            <a:pPr algn="r"/>
            <a:r>
              <a:rPr lang="he-IL" sz="2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 </a:t>
            </a:r>
          </a:p>
          <a:p>
            <a:pPr algn="r"/>
            <a:r>
              <a:rPr lang="he-IL" sz="2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 </a:t>
            </a:r>
          </a:p>
          <a:p>
            <a:pPr algn="r"/>
            <a:r>
              <a:rPr lang="he-IL" sz="2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</a:t>
            </a:r>
          </a:p>
          <a:p>
            <a:pPr algn="r"/>
            <a:r>
              <a:rPr lang="he-IL" sz="2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</a:t>
            </a:r>
          </a:p>
          <a:p>
            <a:pPr algn="r"/>
            <a:r>
              <a:rPr lang="he-IL" sz="2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</a:t>
            </a:r>
          </a:p>
          <a:p>
            <a:pPr algn="r"/>
            <a:r>
              <a:rPr lang="he-IL" sz="2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</a:t>
            </a:r>
          </a:p>
          <a:p>
            <a:pPr algn="r"/>
            <a:r>
              <a:rPr lang="he-IL" sz="2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</a:t>
            </a:r>
            <a:endParaRPr lang="en-US" sz="2400" b="1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r"/>
            <a:r>
              <a:rPr lang="en-US" sz="2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</a:t>
            </a:r>
            <a:endParaRPr lang="he-IL" sz="24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4201EFE2-1981-44D5-8C21-7D673A369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672" y="150841"/>
            <a:ext cx="1381470" cy="143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24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>
                <a:cs typeface="+mn-cs"/>
              </a:rPr>
              <a:t>שיח בקבוצה על התעמרות</a:t>
            </a:r>
          </a:p>
        </p:txBody>
      </p:sp>
      <p:pic>
        <p:nvPicPr>
          <p:cNvPr id="11266" name="Picture 2" descr="הקבוצות הקטנות | העמותה הישראלית להנחיה ולטיפול קבוצתי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8" y="2788919"/>
            <a:ext cx="5888736" cy="341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הסבר אליפטי 3"/>
          <p:cNvSpPr/>
          <p:nvPr/>
        </p:nvSpPr>
        <p:spPr>
          <a:xfrm>
            <a:off x="8412480" y="3647980"/>
            <a:ext cx="2322576" cy="115214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מה הפתיע אותי?</a:t>
            </a:r>
          </a:p>
        </p:txBody>
      </p:sp>
      <p:sp>
        <p:nvSpPr>
          <p:cNvPr id="6" name="הסבר אליפטי 5"/>
          <p:cNvSpPr/>
          <p:nvPr/>
        </p:nvSpPr>
        <p:spPr>
          <a:xfrm>
            <a:off x="8894064" y="1816132"/>
            <a:ext cx="2322576" cy="115214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מה למדתי חדש?</a:t>
            </a:r>
          </a:p>
        </p:txBody>
      </p:sp>
      <p:sp>
        <p:nvSpPr>
          <p:cNvPr id="5" name="הסבר קווי 3 4"/>
          <p:cNvSpPr/>
          <p:nvPr/>
        </p:nvSpPr>
        <p:spPr>
          <a:xfrm>
            <a:off x="1078992" y="1920240"/>
            <a:ext cx="2020824" cy="1344168"/>
          </a:xfrm>
          <a:prstGeom prst="borderCallout3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שאלות, עדין אני לא מבינה / מבין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B2B460DB-1356-40BC-8BC6-F1E571EF4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672" y="150841"/>
            <a:ext cx="1381470" cy="143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77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העסקה פוגענית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dirty="0"/>
              <a:t>העסקה פוגענית </a:t>
            </a:r>
            <a:r>
              <a:rPr lang="he-IL" dirty="0"/>
              <a:t>(</a:t>
            </a:r>
            <a:r>
              <a:rPr lang="en-US" dirty="0"/>
              <a:t>adverse employment; precarious employment </a:t>
            </a:r>
            <a:r>
              <a:rPr lang="he-IL" dirty="0"/>
              <a:t>) מתארת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dirty="0"/>
              <a:t>דפוסי העסקה פוגעניים ומקפחים את העובד, </a:t>
            </a:r>
            <a:r>
              <a:rPr lang="he-IL" dirty="0">
                <a:solidFill>
                  <a:srgbClr val="0070C0"/>
                </a:solidFill>
              </a:rPr>
              <a:t>כגון הפרות שעתיות בשעות העבודה של העובד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dirty="0"/>
              <a:t>דפוסי עבודה בהם נהוגות הטרדה ממשית, אפליה או הפרת חוק, </a:t>
            </a:r>
            <a:r>
              <a:rPr lang="he-IL" dirty="0">
                <a:solidFill>
                  <a:srgbClr val="0070C0"/>
                </a:solidFill>
              </a:rPr>
              <a:t>כגון הלנת שכר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dirty="0"/>
              <a:t>דפוסי עבודה של חוסר בטחון מובנה בצורת העסקה, המכוונים להדרה של העובד מזכויות שקיבל בהסכמים קיבוציים, </a:t>
            </a:r>
            <a:r>
              <a:rPr lang="he-IL" dirty="0">
                <a:solidFill>
                  <a:srgbClr val="0070C0"/>
                </a:solidFill>
              </a:rPr>
              <a:t>כגון חוסר בטחון תעסוקתי והיעדר אופק תעסוקתי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dirty="0"/>
              <a:t>העסקה בתנאים קשים, נחותים, משפילים ומפלים שיש בהם פגיעה בזכויות אדם, </a:t>
            </a:r>
            <a:r>
              <a:rPr lang="he-IL" dirty="0">
                <a:solidFill>
                  <a:srgbClr val="0070C0"/>
                </a:solidFill>
              </a:rPr>
              <a:t>כגון תחושת ניצול וחוסר ערך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dirty="0"/>
              <a:t>הפרה שיטתית של זכויות עובדים, </a:t>
            </a:r>
            <a:r>
              <a:rPr lang="he-IL" dirty="0">
                <a:solidFill>
                  <a:srgbClr val="0070C0"/>
                </a:solidFill>
              </a:rPr>
              <a:t>כגון פגיעה בכבוד העובד ובאנושיותו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B64BA83-962B-40B4-A5FC-18BD323BE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672" y="150841"/>
            <a:ext cx="1381470" cy="143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1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cs typeface="+mn-cs"/>
              </a:rPr>
              <a:t>זיהוי סימנים של העסקה פוגענית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צפו בסרטון וזהו סימנים של העסקה פוגענית הבאים לביטוי בסרטון</a:t>
            </a:r>
          </a:p>
          <a:p>
            <a:r>
              <a:rPr lang="en-US" dirty="0">
                <a:hlinkClick r:id="rId2"/>
              </a:rPr>
              <a:t>https://www.youtube.com/watch?v=QMgbngFW-jk</a:t>
            </a:r>
            <a:r>
              <a:rPr lang="he-IL" dirty="0"/>
              <a:t> </a:t>
            </a:r>
          </a:p>
          <a:p>
            <a:endParaRPr lang="he-IL" dirty="0"/>
          </a:p>
          <a:p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341" y="3463861"/>
            <a:ext cx="2143125" cy="21431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F073D12-BD29-4CAA-BA4D-37E593FB8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672" y="150841"/>
            <a:ext cx="1381470" cy="143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72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>
                <a:cs typeface="+mn-cs"/>
              </a:rPr>
              <a:t>שיח בקבוצה על העסקה פוגענית</a:t>
            </a:r>
          </a:p>
        </p:txBody>
      </p:sp>
      <p:pic>
        <p:nvPicPr>
          <p:cNvPr id="11266" name="Picture 2" descr="הקבוצות הקטנות | העמותה הישראלית להנחיה ולטיפול קבוצתי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8" y="2788919"/>
            <a:ext cx="5888736" cy="341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הסבר אליפטי 3"/>
          <p:cNvSpPr/>
          <p:nvPr/>
        </p:nvSpPr>
        <p:spPr>
          <a:xfrm>
            <a:off x="8412480" y="3647980"/>
            <a:ext cx="2322576" cy="115214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מה הפתיע אותי?</a:t>
            </a:r>
          </a:p>
        </p:txBody>
      </p:sp>
      <p:sp>
        <p:nvSpPr>
          <p:cNvPr id="6" name="הסבר אליפטי 5"/>
          <p:cNvSpPr/>
          <p:nvPr/>
        </p:nvSpPr>
        <p:spPr>
          <a:xfrm>
            <a:off x="8894064" y="1816132"/>
            <a:ext cx="2322576" cy="115214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מה למדתי חדש?</a:t>
            </a:r>
          </a:p>
        </p:txBody>
      </p:sp>
      <p:sp>
        <p:nvSpPr>
          <p:cNvPr id="5" name="הסבר קווי 3 4"/>
          <p:cNvSpPr/>
          <p:nvPr/>
        </p:nvSpPr>
        <p:spPr>
          <a:xfrm>
            <a:off x="1078992" y="1920240"/>
            <a:ext cx="2020824" cy="1344168"/>
          </a:xfrm>
          <a:prstGeom prst="borderCallout3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שאלות, עדין אני לא מבינה / מבין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F7C53569-DA3D-4D2C-9237-FBA4FE24F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672" y="150841"/>
            <a:ext cx="1381470" cy="143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7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cs typeface="+mn-cs"/>
              </a:rPr>
              <a:t>בתעשיית הפרסום</a:t>
            </a:r>
          </a:p>
        </p:txBody>
      </p:sp>
      <p:sp>
        <p:nvSpPr>
          <p:cNvPr id="10" name="מציין מיקום טקסט 9"/>
          <p:cNvSpPr>
            <a:spLocks noGrp="1"/>
          </p:cNvSpPr>
          <p:nvPr>
            <p:ph type="body" sz="half" idx="2"/>
          </p:nvPr>
        </p:nvSpPr>
        <p:spPr>
          <a:xfrm>
            <a:off x="534552" y="8683181"/>
            <a:ext cx="2815072" cy="2311464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4249207" y="1827620"/>
            <a:ext cx="7722108" cy="39087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he-IL" sz="2800" b="1" dirty="0">
                <a:hlinkClick r:id="rId2"/>
              </a:rPr>
              <a:t>"יש עוד עבודה לעשות. תעשיית הפרסום מצריכה ניקוי אורוות יסודי”</a:t>
            </a:r>
          </a:p>
          <a:p>
            <a:pPr algn="r"/>
            <a:r>
              <a:rPr lang="he-IL" sz="2400" dirty="0"/>
              <a:t>אחרי שנשות </a:t>
            </a:r>
            <a:r>
              <a:rPr lang="he-IL" sz="2400" dirty="0" err="1"/>
              <a:t>הקרייאיטיב</a:t>
            </a:r>
            <a:r>
              <a:rPr lang="he-IL" sz="2400" dirty="0"/>
              <a:t> מרינה פאפ ומור בירן מורג חוו על בשרן מה שהרגישו כזלזול, הקטנה, הטרדות ושוביניזם, הן החליטו להקים את קבוצת הפרסומאיות "צריכה את זה לאתמול" • בשיחה עם גלובס הן מדברות על הטענות להטרדות המיניות שעלו לאחרונה לכותרות בענף הפרסום, המנהלות הבכירות שאימצו מניירות גבריות והדרך הארוכה לשוויון</a:t>
            </a:r>
          </a:p>
          <a:p>
            <a:pPr algn="r"/>
            <a:r>
              <a:rPr lang="he-IL" sz="2400" dirty="0"/>
              <a:t>ענת ביין-לובוביץ'13.12.2021</a:t>
            </a:r>
            <a:br>
              <a:rPr lang="he-IL" sz="2400" dirty="0"/>
            </a:br>
            <a:endParaRPr lang="he-IL" sz="2400" dirty="0"/>
          </a:p>
        </p:txBody>
      </p:sp>
      <p:pic>
        <p:nvPicPr>
          <p:cNvPr id="1026" name="Picture 2" descr="התעללות נפשית ופוגענות בעבודה - ג&amp;#39;ובאינפו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4" y="3457202"/>
            <a:ext cx="3351276" cy="30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81DDEF6-92AC-4E31-B0CF-7ACCA3936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672" y="150841"/>
            <a:ext cx="1381470" cy="143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cs typeface="+mn-cs"/>
              </a:rPr>
              <a:t>בתעשיית המכוניות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50392" y="7863840"/>
            <a:ext cx="3200400" cy="3379124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4397478" y="1600200"/>
            <a:ext cx="6492240" cy="5257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he-IL" sz="2400" b="1" dirty="0" err="1">
                <a:latin typeface="almoniDL700"/>
                <a:hlinkClick r:id="rId2"/>
              </a:rPr>
              <a:t>טסלה</a:t>
            </a:r>
            <a:r>
              <a:rPr lang="he-IL" sz="2400" b="1" dirty="0">
                <a:latin typeface="almoniDL700"/>
                <a:hlinkClick r:id="rId2"/>
              </a:rPr>
              <a:t> תפצה עובד לשעבר ב-137 מיליון דולר - על גזענות, בריונות וסביבת עבודה עוינת</a:t>
            </a:r>
          </a:p>
          <a:p>
            <a:pPr algn="r"/>
            <a:r>
              <a:rPr lang="he-IL" sz="2400" dirty="0">
                <a:solidFill>
                  <a:srgbClr val="000000"/>
                </a:solidFill>
                <a:latin typeface="OpenSansHebrew"/>
              </a:rPr>
              <a:t>בית משפט פדרלי בסן פרנסיסקו פסק כי </a:t>
            </a:r>
            <a:r>
              <a:rPr lang="he-IL" sz="2400" dirty="0" err="1">
                <a:solidFill>
                  <a:srgbClr val="000000"/>
                </a:solidFill>
                <a:latin typeface="OpenSansHebrew"/>
              </a:rPr>
              <a:t>טסלה</a:t>
            </a:r>
            <a:r>
              <a:rPr lang="he-IL" sz="2400" dirty="0">
                <a:solidFill>
                  <a:srgbClr val="000000"/>
                </a:solidFill>
                <a:latin typeface="OpenSansHebrew"/>
              </a:rPr>
              <a:t> תשלם לאוון דיאז, עובד לשעבר בחברה שסבל מגזענות וסביבת עבודה עוינת, פיצויים בסכום של לא פחות מ-137 מיליון דולר • "</a:t>
            </a:r>
            <a:r>
              <a:rPr lang="he-IL" sz="2400" dirty="0" err="1">
                <a:solidFill>
                  <a:srgbClr val="000000"/>
                </a:solidFill>
                <a:latin typeface="OpenSansHebrew"/>
              </a:rPr>
              <a:t>בטסלה</a:t>
            </a:r>
            <a:r>
              <a:rPr lang="he-IL" sz="2400" dirty="0">
                <a:solidFill>
                  <a:srgbClr val="000000"/>
                </a:solidFill>
                <a:latin typeface="OpenSansHebrew"/>
              </a:rPr>
              <a:t> טוענים כי הם נוקטים גישה של אפס סובלנות כלפי גזענות ואפליה, אבל למעשה הם לוקחים אפס אחריות", אמרו לאחר ההחלטה המושבעים בעניינו (גלובס 5.10.21)</a:t>
            </a:r>
            <a:endParaRPr lang="he-IL" sz="2400" b="0" i="0" dirty="0">
              <a:solidFill>
                <a:srgbClr val="000000"/>
              </a:solidFill>
              <a:effectLst/>
              <a:latin typeface="OpenSansHebrew"/>
            </a:endParaRPr>
          </a:p>
        </p:txBody>
      </p:sp>
      <p:pic>
        <p:nvPicPr>
          <p:cNvPr id="2050" name="Picture 2" descr="הצעת חוק: פיצוי עד 120 אלף שקל בגין התעמרות בעבוד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67" y="410749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D43882C-D917-48C2-9C43-923F75869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672" y="150841"/>
            <a:ext cx="1381470" cy="143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0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cs typeface="+mn-cs"/>
              </a:rPr>
              <a:t>בתעשיית התקשורת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8366760"/>
            <a:ext cx="3200400" cy="3379124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5" name="מציין מיקום תוכן 4"/>
          <p:cNvSpPr txBox="1">
            <a:spLocks noGrp="1"/>
          </p:cNvSpPr>
          <p:nvPr>
            <p:ph idx="1"/>
          </p:nvPr>
        </p:nvSpPr>
        <p:spPr>
          <a:xfrm>
            <a:off x="4535129" y="1737359"/>
            <a:ext cx="6492240" cy="45089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he-IL" sz="2800" b="1" dirty="0">
                <a:hlinkClick r:id="rId2"/>
              </a:rPr>
              <a:t>"קללות, השפלות והערות מיניות": סקר אנונימי חושף את סביבת העבודה בתאגיד השידור</a:t>
            </a:r>
          </a:p>
          <a:p>
            <a:pPr algn="r"/>
            <a:r>
              <a:rPr lang="he-IL" sz="2800" dirty="0"/>
              <a:t>יום לאחר שמועצת תאגיד השידור אימצה את המלצות ועדת </a:t>
            </a:r>
            <a:r>
              <a:rPr lang="he-IL" sz="2800" dirty="0" err="1"/>
              <a:t>פרוקצ'יה</a:t>
            </a:r>
            <a:r>
              <a:rPr lang="he-IL" sz="2800" dirty="0"/>
              <a:t>, ועד עובדי התאגיד מפרסם סקר אנונימי שנערך בקרב 250 עובדים שהעידו על התרבות הארגונית השוררת בו • הממצאים מדאיגים </a:t>
            </a:r>
          </a:p>
          <a:p>
            <a:pPr algn="r"/>
            <a:r>
              <a:rPr lang="he-IL" sz="2800" dirty="0"/>
              <a:t>ענת ביין-</a:t>
            </a:r>
            <a:r>
              <a:rPr lang="he-IL" sz="2800" dirty="0" err="1"/>
              <a:t>לובוביץ</a:t>
            </a:r>
            <a:r>
              <a:rPr lang="he-IL" sz="2800" dirty="0"/>
              <a:t>'</a:t>
            </a:r>
          </a:p>
          <a:p>
            <a:pPr algn="r"/>
            <a:r>
              <a:rPr lang="he-IL" sz="2800" dirty="0"/>
              <a:t> 19.01.22</a:t>
            </a:r>
          </a:p>
        </p:txBody>
      </p:sp>
      <p:pic>
        <p:nvPicPr>
          <p:cNvPr id="5124" name="Picture 4" descr="הכירו את אייטם מידע תקשורתי, ה&amp;#39;יפעת&amp;#39; של תעשיית התקשורת החרדית - מזבל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5" y="3482212"/>
            <a:ext cx="2926081" cy="292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914CE32-E002-44F7-8E95-22649BEB3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672" y="150841"/>
            <a:ext cx="1381470" cy="143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במשפחת מלוכה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235432" y="1600200"/>
            <a:ext cx="6492240" cy="5257800"/>
          </a:xfr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he-IL" sz="2800" dirty="0">
                <a:hlinkClick r:id="rId2"/>
              </a:rPr>
              <a:t>משפחת המלוכה הבריטית</a:t>
            </a:r>
            <a:endParaRPr lang="he-IL" sz="2800" dirty="0"/>
          </a:p>
          <a:p>
            <a:r>
              <a:rPr lang="he-IL" sz="2800" b="1" dirty="0">
                <a:hlinkClick r:id="rId3"/>
              </a:rPr>
              <a:t>קרבות מלוכניים: ארמון בקינגהאם יחקור טענות על בריונות מצד </a:t>
            </a:r>
            <a:r>
              <a:rPr lang="he-IL" sz="2800" b="1" dirty="0" err="1">
                <a:hlinkClick r:id="rId3"/>
              </a:rPr>
              <a:t>מייגן</a:t>
            </a:r>
            <a:r>
              <a:rPr lang="he-IL" sz="2800" b="1" dirty="0">
                <a:hlinkClick r:id="rId3"/>
              </a:rPr>
              <a:t> מרקל נגד עובדים</a:t>
            </a:r>
          </a:p>
          <a:p>
            <a:r>
              <a:rPr lang="he-IL" sz="2800" dirty="0"/>
              <a:t>לקראת </a:t>
            </a:r>
            <a:r>
              <a:rPr lang="he-IL" sz="2800" dirty="0" err="1"/>
              <a:t>הראיון</a:t>
            </a:r>
            <a:r>
              <a:rPr lang="he-IL" sz="2800" dirty="0"/>
              <a:t> המתוקשר של הזוג המלכותי </a:t>
            </a:r>
            <a:r>
              <a:rPr lang="he-IL" sz="2800" dirty="0" err="1"/>
              <a:t>מייגן</a:t>
            </a:r>
            <a:r>
              <a:rPr lang="he-IL" sz="2800" dirty="0"/>
              <a:t> ומרקל עם אופרה ווינפרי ביום ראשון, ארמון המלוכה הבריטי נראה כמי שמנסה לצמצם נזקים פוטנציאליים ממנו, כשהוא מפרסם כי הוא החל לבדוק טענות להתעמרות מצד </a:t>
            </a:r>
            <a:r>
              <a:rPr lang="he-IL" sz="2800" dirty="0" err="1"/>
              <a:t>מייגן</a:t>
            </a:r>
            <a:r>
              <a:rPr lang="he-IL" sz="2800" dirty="0"/>
              <a:t> כלפי עובדים בארמון </a:t>
            </a:r>
            <a:r>
              <a:rPr lang="he-IL" sz="2800" dirty="0" err="1"/>
              <a:t>קנסינגטון</a:t>
            </a:r>
            <a:endParaRPr lang="he-IL" sz="2800" dirty="0"/>
          </a:p>
          <a:p>
            <a:r>
              <a:rPr lang="he-IL" sz="2800" dirty="0"/>
              <a:t>רועי ברק04.03.2021</a:t>
            </a:r>
            <a:br>
              <a:rPr lang="he-IL" sz="2800" dirty="0"/>
            </a:br>
            <a:endParaRPr lang="he-IL" sz="280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098" name="Picture 2" descr="דף צביעה משפחת המלוכה והחתול במגפיים – המבחר הגדול ביותר של דפי צביעה  להדפסה ואונליין, גדולים ואיכותיים – באתר הגדול בישרא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06" y="3486358"/>
            <a:ext cx="2247276" cy="22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3F13C96-7FDE-4942-B1DB-58020B64E8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672" y="150841"/>
            <a:ext cx="1381470" cy="143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29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dirty="0">
                <a:latin typeface="Arial" panose="020B0604020202020204" pitchFamily="34" charset="0"/>
                <a:cs typeface="Arial" panose="020B0604020202020204" pitchFamily="34" charset="0"/>
              </a:rPr>
              <a:t>חקיקה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79576" y="7680960"/>
            <a:ext cx="3200400" cy="3379124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4379976" y="1582992"/>
            <a:ext cx="6620256" cy="4832092"/>
          </a:xfrm>
          <a:prstGeom prst="rect">
            <a:avLst/>
          </a:prstGeom>
          <a:solidFill>
            <a:schemeClr val="bg2"/>
          </a:solidFill>
          <a:ln w="571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he-IL" sz="2800" b="1" dirty="0">
                <a:hlinkClick r:id="rId2"/>
              </a:rPr>
              <a:t>אי-אפשר לחכות: חייבים לקדם את החוק למניעת התעמרות בעבודה</a:t>
            </a:r>
          </a:p>
          <a:p>
            <a:pPr algn="r"/>
            <a:r>
              <a:rPr lang="he-IL" sz="2800" dirty="0"/>
              <a:t>למרות מספר תחקירים מתוקשרים שעסקו בסביבת עבודה פוגענית בעיקר בגופי תקשורת, רוב-רובם של הנפגעים עדיין נמצאים במחשכים. מקומות העבודה עדיין נוטים לגבות את הגורם המתעמר או מפגינים אוזלת-יד כאשר הם מבצעים ברור של המקרה • סיבה מרכזית לכך היא היעדר חקיקה בנושא</a:t>
            </a:r>
          </a:p>
          <a:p>
            <a:pPr algn="r"/>
            <a:r>
              <a:rPr lang="he-IL" sz="2800" dirty="0"/>
              <a:t>ד"ר יעל </a:t>
            </a:r>
            <a:r>
              <a:rPr lang="he-IL" sz="2800" dirty="0" err="1"/>
              <a:t>פרואקטור</a:t>
            </a:r>
            <a:r>
              <a:rPr lang="he-IL" sz="2800" dirty="0"/>
              <a:t> 06.01.2022</a:t>
            </a:r>
          </a:p>
          <a:p>
            <a:endParaRPr lang="he-IL" sz="2800" dirty="0"/>
          </a:p>
        </p:txBody>
      </p:sp>
      <p:pic>
        <p:nvPicPr>
          <p:cNvPr id="3074" name="Picture 2" descr="הפורום למניעת התעמרות בעבודה ולטיפול בה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51" y="3788092"/>
            <a:ext cx="225742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0A13C08-6597-4215-B607-A5BB9E808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672" y="150841"/>
            <a:ext cx="1381470" cy="143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96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>
                <a:cs typeface="+mn-cs"/>
              </a:rPr>
              <a:t>מהי התעמרות בעבודה</a:t>
            </a:r>
            <a:br>
              <a:rPr lang="he-IL" sz="8800" dirty="0"/>
            </a:br>
            <a:r>
              <a:rPr lang="he-IL" sz="2400" dirty="0"/>
              <a:t>מתוך </a:t>
            </a:r>
            <a:r>
              <a:rPr lang="he-IL" sz="2400" dirty="0">
                <a:hlinkClick r:id="rId2"/>
              </a:rPr>
              <a:t>כל זכות איסור התעמרות בעבודה</a:t>
            </a:r>
            <a:endParaRPr lang="he-IL" sz="24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800" dirty="0"/>
              <a:t>התעמרות בעבודה או התנכלות תעסוקתית מתארת התנהגות שאינה פיזית, </a:t>
            </a:r>
            <a:r>
              <a:rPr lang="he-IL" sz="2800" b="1" dirty="0"/>
              <a:t>החוזרת על עצמה במסגרת העבודה</a:t>
            </a:r>
            <a:r>
              <a:rPr lang="he-IL" sz="2800" dirty="0"/>
              <a:t>, שהיא מטרידה, משפילה ופוגעת.</a:t>
            </a:r>
          </a:p>
          <a:p>
            <a:r>
              <a:rPr lang="he-IL" sz="2800" dirty="0"/>
              <a:t>אירוע חריג וחד פעמי אינו מהווה התעמרות בעבודה, אלא יש צורך במספר אירועים נפרדים החוזרים על עצמם.</a:t>
            </a:r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  <p:sp>
        <p:nvSpPr>
          <p:cNvPr id="4" name="מלבן מעוגל 3"/>
          <p:cNvSpPr/>
          <p:nvPr/>
        </p:nvSpPr>
        <p:spPr>
          <a:xfrm>
            <a:off x="2199132" y="4331548"/>
            <a:ext cx="7854696" cy="164592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rgbClr val="C00000"/>
                </a:solidFill>
              </a:rPr>
              <a:t>התעמרות בעבודה יכולה להתרחש על ידי המעסיק, על ידי עמיתים לעבודה, או על ידי אדם אחר שאינו מועסק במקום העבודה אך נמצא בקשרי עבודה עם העובד.</a:t>
            </a:r>
          </a:p>
          <a:p>
            <a:pPr algn="ctr"/>
            <a:endParaRPr lang="he-IL" sz="2400" dirty="0">
              <a:solidFill>
                <a:srgbClr val="C00000"/>
              </a:solidFill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7A677EA-7C57-4D36-AB10-4A0078F8A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672" y="150841"/>
            <a:ext cx="1381470" cy="143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4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>
                <a:cs typeface="+mn-cs"/>
              </a:rPr>
              <a:t>התעמרות בעבודה כוללת:</a:t>
            </a:r>
            <a:br>
              <a:rPr lang="he-IL" sz="4000" dirty="0">
                <a:cs typeface="+mn-cs"/>
              </a:rPr>
            </a:br>
            <a:r>
              <a:rPr lang="he-IL" sz="2000" dirty="0">
                <a:cs typeface="+mn-cs"/>
              </a:rPr>
              <a:t>מתוך </a:t>
            </a:r>
            <a:r>
              <a:rPr lang="he-IL" sz="2000" dirty="0">
                <a:hlinkClick r:id="rId2"/>
              </a:rPr>
              <a:t>כל זכות איסור התעמרות בעבודה</a:t>
            </a:r>
            <a:endParaRPr lang="he-IL" sz="2000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e-IL" sz="2400" b="1" dirty="0">
                <a:solidFill>
                  <a:srgbClr val="C00000"/>
                </a:solidFill>
              </a:rPr>
              <a:t>צעקות וקללות כלפי העובד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</a:rPr>
              <a:t>התעלמות מופגנת מהעובד וגרימה לבידודו או החרמתו במקום העבודה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2400" b="1" dirty="0">
                <a:solidFill>
                  <a:schemeClr val="bg2">
                    <a:lumMod val="50000"/>
                  </a:schemeClr>
                </a:solidFill>
              </a:rPr>
              <a:t>איסורים משפילים ופוגעניים על העובד או משימות משפילות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2400" b="1" dirty="0">
                <a:solidFill>
                  <a:schemeClr val="accent2">
                    <a:lumMod val="75000"/>
                  </a:schemeClr>
                </a:solidFill>
              </a:rPr>
              <a:t>ביקורת מוגזמת על העובד והבעת חוסר שביעות רצון מתמדת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</a:rPr>
              <a:t>האשמות שווא והפצת שמועות מזיקות על העובד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2400" b="1" dirty="0">
                <a:solidFill>
                  <a:srgbClr val="00B0F0"/>
                </a:solidFill>
              </a:rPr>
              <a:t>פגיעה ביכולתו של העובד להצליח בתפקידו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2400" b="1" dirty="0">
                <a:solidFill>
                  <a:srgbClr val="7030A0"/>
                </a:solidFill>
              </a:rPr>
              <a:t>הפקעת סמכויות מהעובד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2400" b="1" dirty="0"/>
              <a:t>חדירת יתר לפרטיות העובד</a:t>
            </a:r>
          </a:p>
          <a:p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51056CB-6397-45AB-ADBC-83C605011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672" y="150841"/>
            <a:ext cx="1381470" cy="143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8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>
                <a:cs typeface="+mn-cs"/>
              </a:rPr>
              <a:t>איך זה נראה?</a:t>
            </a:r>
          </a:p>
        </p:txBody>
      </p:sp>
      <p:pic>
        <p:nvPicPr>
          <p:cNvPr id="9218" name="Picture 2" descr="התעמרות בעבודה | עו&quot;ד אתי חסיד - נלחמים בעד הזכויות שלכ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271" y="1825625"/>
            <a:ext cx="2857500" cy="1905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67912" y="1869425"/>
            <a:ext cx="3245358" cy="18612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9224" name="Picture 8" descr="רופאים ועו״סים עוברים התעללות בעבודה &quot;כמו אישה מוכה&quot;: ההנהלה שותקת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825625"/>
            <a:ext cx="2795143" cy="1905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זה לא &quot;בצחוק&quot;, וככה לא מנהלים עובדים: עבודה ושמה סיוט - מגזין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951" y="4300433"/>
            <a:ext cx="2209800" cy="206692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המגיפה השקטה: נשים שעברו התעמרות בעבודה מדברות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10" y="4251373"/>
            <a:ext cx="3010154" cy="2165047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0DA359C2-7801-4523-B982-D1557BD5A4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672" y="150841"/>
            <a:ext cx="1381470" cy="143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39211"/>
      </p:ext>
    </p:extLst>
  </p:cSld>
  <p:clrMapOvr>
    <a:masterClrMapping/>
  </p:clrMapOvr>
</p:sld>
</file>

<file path=ppt/theme/theme1.xml><?xml version="1.0" encoding="utf-8"?>
<a:theme xmlns:a="http://schemas.openxmlformats.org/drawingml/2006/main" name="מבט לאחור">
  <a:themeElements>
    <a:clrScheme name="מבט לאחור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1780</TotalTime>
  <Words>736</Words>
  <Application>Microsoft Office PowerPoint</Application>
  <PresentationFormat>מסך רחב</PresentationFormat>
  <Paragraphs>106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6" baseType="lpstr">
      <vt:lpstr>almoniDL700</vt:lpstr>
      <vt:lpstr>Arial</vt:lpstr>
      <vt:lpstr>Assistant</vt:lpstr>
      <vt:lpstr>Calibri</vt:lpstr>
      <vt:lpstr>Calibri Light</vt:lpstr>
      <vt:lpstr>FontAwesome</vt:lpstr>
      <vt:lpstr>Gisha</vt:lpstr>
      <vt:lpstr>inherit</vt:lpstr>
      <vt:lpstr>OpenSansHebrew</vt:lpstr>
      <vt:lpstr>Wingdings</vt:lpstr>
      <vt:lpstr>מבט לאחור</vt:lpstr>
      <vt:lpstr>התעמרות בעבודה ותעסוקה פוגענית </vt:lpstr>
      <vt:lpstr>בתעשיית הפרסום</vt:lpstr>
      <vt:lpstr>בתעשיית המכוניות</vt:lpstr>
      <vt:lpstr>בתעשיית התקשורת</vt:lpstr>
      <vt:lpstr>במשפחת מלוכה </vt:lpstr>
      <vt:lpstr>חקיקה</vt:lpstr>
      <vt:lpstr>מהי התעמרות בעבודה מתוך כל זכות איסור התעמרות בעבודה</vt:lpstr>
      <vt:lpstr>התעמרות בעבודה כוללת: מתוך כל זכות איסור התעמרות בעבודה</vt:lpstr>
      <vt:lpstr>איך זה נראה?</vt:lpstr>
      <vt:lpstr>מענים להתעמרות בעבודה</vt:lpstr>
      <vt:lpstr>התעמרות בעבודה: דוגמאות</vt:lpstr>
      <vt:lpstr>שיח בקבוצה על התעמרות</vt:lpstr>
      <vt:lpstr>העסקה פוגענית </vt:lpstr>
      <vt:lpstr>זיהוי סימנים של העסקה פוגענית</vt:lpstr>
      <vt:lpstr>שיח בקבוצה על העסקה פוגענית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התעמרות בעבודה</dc:title>
  <dc:creator>חשבון Microsoft</dc:creator>
  <cp:lastModifiedBy>הילה כהן</cp:lastModifiedBy>
  <cp:revision>15</cp:revision>
  <dcterms:created xsi:type="dcterms:W3CDTF">2022-02-01T15:11:45Z</dcterms:created>
  <dcterms:modified xsi:type="dcterms:W3CDTF">2022-02-07T10:29:48Z</dcterms:modified>
</cp:coreProperties>
</file>