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5"/>
  </p:notesMasterIdLst>
  <p:sldIdLst>
    <p:sldId id="280" r:id="rId2"/>
    <p:sldId id="267" r:id="rId3"/>
    <p:sldId id="257" r:id="rId4"/>
    <p:sldId id="268" r:id="rId5"/>
    <p:sldId id="263" r:id="rId6"/>
    <p:sldId id="264" r:id="rId7"/>
    <p:sldId id="269" r:id="rId8"/>
    <p:sldId id="270" r:id="rId9"/>
    <p:sldId id="259" r:id="rId10"/>
    <p:sldId id="271" r:id="rId11"/>
    <p:sldId id="262" r:id="rId12"/>
    <p:sldId id="273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2146" autoAdjust="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925BD-6284-4347-A2B2-409D113A2CE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57FA709D-23A9-4790-B0BF-001B3BBFA686}">
      <dgm:prSet phldrT="[טקסט]"/>
      <dgm:spPr/>
      <dgm:t>
        <a:bodyPr/>
        <a:lstStyle/>
        <a:p>
          <a:pPr rtl="1"/>
          <a:r>
            <a:rPr lang="he-IL" dirty="0"/>
            <a:t>חקיקה בתחום העבודה </a:t>
          </a:r>
        </a:p>
      </dgm:t>
    </dgm:pt>
    <dgm:pt modelId="{477A20DF-0D41-4F80-A665-AD58743F97FD}" type="parTrans" cxnId="{DF31DD48-5674-4E49-9FAF-E4802F81D069}">
      <dgm:prSet/>
      <dgm:spPr/>
      <dgm:t>
        <a:bodyPr/>
        <a:lstStyle/>
        <a:p>
          <a:pPr rtl="1"/>
          <a:endParaRPr lang="he-IL"/>
        </a:p>
      </dgm:t>
    </dgm:pt>
    <dgm:pt modelId="{1779E4B3-3775-4E4D-84B7-2B8897A71DDA}" type="sibTrans" cxnId="{DF31DD48-5674-4E49-9FAF-E4802F81D069}">
      <dgm:prSet/>
      <dgm:spPr/>
      <dgm:t>
        <a:bodyPr/>
        <a:lstStyle/>
        <a:p>
          <a:pPr rtl="1"/>
          <a:endParaRPr lang="he-IL"/>
        </a:p>
      </dgm:t>
    </dgm:pt>
    <dgm:pt modelId="{EF2E2CB7-C93F-4547-9C48-B8288A5B873C}">
      <dgm:prSet phldrT="[טקסט]" custT="1"/>
      <dgm:spPr/>
      <dgm:t>
        <a:bodyPr/>
        <a:lstStyle/>
        <a:p>
          <a:pPr rtl="1"/>
          <a:r>
            <a:rPr lang="he-IL" sz="1800" dirty="0"/>
            <a:t>חוק שוויון זכויות בעבודה לאנשים עם מוגבלויות (1998 )</a:t>
          </a:r>
        </a:p>
      </dgm:t>
    </dgm:pt>
    <dgm:pt modelId="{7161FE86-E51B-464E-B1B5-1E1E506790F7}" type="parTrans" cxnId="{545A21C3-F8B5-4C67-9660-F202E003139D}">
      <dgm:prSet/>
      <dgm:spPr/>
      <dgm:t>
        <a:bodyPr/>
        <a:lstStyle/>
        <a:p>
          <a:pPr rtl="1"/>
          <a:endParaRPr lang="he-IL"/>
        </a:p>
      </dgm:t>
    </dgm:pt>
    <dgm:pt modelId="{E6BB521F-DB3D-4951-B01E-9111A6231570}" type="sibTrans" cxnId="{545A21C3-F8B5-4C67-9660-F202E003139D}">
      <dgm:prSet/>
      <dgm:spPr/>
      <dgm:t>
        <a:bodyPr/>
        <a:lstStyle/>
        <a:p>
          <a:pPr rtl="1"/>
          <a:endParaRPr lang="he-IL"/>
        </a:p>
      </dgm:t>
    </dgm:pt>
    <dgm:pt modelId="{53B6AEEA-D039-4F7F-881A-B8C1E135E2C7}">
      <dgm:prSet phldrT="[טקסט]" custT="1"/>
      <dgm:spPr/>
      <dgm:t>
        <a:bodyPr/>
        <a:lstStyle/>
        <a:p>
          <a:pPr rtl="1"/>
          <a:r>
            <a:rPr lang="he-IL" sz="1800" dirty="0">
              <a:latin typeface="Gisha" panose="020B0502040204020203" pitchFamily="34" charset="-79"/>
              <a:cs typeface="Gisha" panose="020B0502040204020203" pitchFamily="34" charset="-79"/>
            </a:rPr>
            <a:t>חוק שוויון הזדמנויות בעבודה (1988)</a:t>
          </a:r>
          <a:endParaRPr lang="he-IL" sz="1800" dirty="0"/>
        </a:p>
      </dgm:t>
    </dgm:pt>
    <dgm:pt modelId="{4E34D990-14CF-4A90-8A4C-9C574F441733}" type="parTrans" cxnId="{6D911A22-ADA4-485D-B244-5E3581DEB3D4}">
      <dgm:prSet/>
      <dgm:spPr/>
      <dgm:t>
        <a:bodyPr/>
        <a:lstStyle/>
        <a:p>
          <a:pPr rtl="1"/>
          <a:endParaRPr lang="he-IL"/>
        </a:p>
      </dgm:t>
    </dgm:pt>
    <dgm:pt modelId="{F94C05DA-C859-4E6D-8F33-DBBBCFFE3E14}" type="sibTrans" cxnId="{6D911A22-ADA4-485D-B244-5E3581DEB3D4}">
      <dgm:prSet/>
      <dgm:spPr/>
      <dgm:t>
        <a:bodyPr/>
        <a:lstStyle/>
        <a:p>
          <a:pPr rtl="1"/>
          <a:endParaRPr lang="he-IL"/>
        </a:p>
      </dgm:t>
    </dgm:pt>
    <dgm:pt modelId="{7BC11D92-154F-4DBD-AB6F-C0AC3929BDE4}">
      <dgm:prSet phldrT="[טקסט]" custT="1"/>
      <dgm:spPr/>
      <dgm:t>
        <a:bodyPr/>
        <a:lstStyle/>
        <a:p>
          <a:pPr rtl="1"/>
          <a:r>
            <a:rPr lang="he-IL" sz="1800" dirty="0"/>
            <a:t>חוק חופש העיסוק </a:t>
          </a:r>
        </a:p>
        <a:p>
          <a:pPr rtl="1"/>
          <a:r>
            <a:rPr lang="he-IL" sz="1800" dirty="0"/>
            <a:t>(1992 )</a:t>
          </a:r>
        </a:p>
      </dgm:t>
    </dgm:pt>
    <dgm:pt modelId="{E1A96DE9-D83C-4F45-88EE-C5773C369A95}" type="parTrans" cxnId="{306F7B48-DC83-46FB-8094-1E0ED0D83AAF}">
      <dgm:prSet/>
      <dgm:spPr/>
      <dgm:t>
        <a:bodyPr/>
        <a:lstStyle/>
        <a:p>
          <a:pPr rtl="1"/>
          <a:endParaRPr lang="he-IL"/>
        </a:p>
      </dgm:t>
    </dgm:pt>
    <dgm:pt modelId="{0A969195-5C76-4FB7-8B08-2DB7A49AEF94}" type="sibTrans" cxnId="{306F7B48-DC83-46FB-8094-1E0ED0D83AAF}">
      <dgm:prSet/>
      <dgm:spPr/>
      <dgm:t>
        <a:bodyPr/>
        <a:lstStyle/>
        <a:p>
          <a:pPr rtl="1"/>
          <a:endParaRPr lang="he-IL"/>
        </a:p>
      </dgm:t>
    </dgm:pt>
    <dgm:pt modelId="{4CE916F6-B48B-4FFD-8CA0-BACA4E764F8C}" type="pres">
      <dgm:prSet presAssocID="{37C925BD-6284-4347-A2B2-409D113A2CE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2CF33E1-802D-4C6F-9670-58C91A3D12A9}" type="pres">
      <dgm:prSet presAssocID="{57FA709D-23A9-4790-B0BF-001B3BBFA686}" presName="centerShape" presStyleLbl="node0" presStyleIdx="0" presStyleCnt="1"/>
      <dgm:spPr/>
    </dgm:pt>
    <dgm:pt modelId="{5E74D753-3819-436C-ADA1-95D4EEE76A78}" type="pres">
      <dgm:prSet presAssocID="{7161FE86-E51B-464E-B1B5-1E1E506790F7}" presName="parTrans" presStyleLbl="bgSibTrans2D1" presStyleIdx="0" presStyleCnt="3"/>
      <dgm:spPr/>
    </dgm:pt>
    <dgm:pt modelId="{7BF81D4A-C3C4-46E4-966F-9954C115F64C}" type="pres">
      <dgm:prSet presAssocID="{EF2E2CB7-C93F-4547-9C48-B8288A5B873C}" presName="node" presStyleLbl="node1" presStyleIdx="0" presStyleCnt="3">
        <dgm:presLayoutVars>
          <dgm:bulletEnabled val="1"/>
        </dgm:presLayoutVars>
      </dgm:prSet>
      <dgm:spPr/>
    </dgm:pt>
    <dgm:pt modelId="{CDB7E166-2562-45FC-8344-0347FC8839D6}" type="pres">
      <dgm:prSet presAssocID="{4E34D990-14CF-4A90-8A4C-9C574F441733}" presName="parTrans" presStyleLbl="bgSibTrans2D1" presStyleIdx="1" presStyleCnt="3"/>
      <dgm:spPr/>
    </dgm:pt>
    <dgm:pt modelId="{76EE2D20-2C78-4724-B2FB-BBE1216DF3AA}" type="pres">
      <dgm:prSet presAssocID="{53B6AEEA-D039-4F7F-881A-B8C1E135E2C7}" presName="node" presStyleLbl="node1" presStyleIdx="1" presStyleCnt="3">
        <dgm:presLayoutVars>
          <dgm:bulletEnabled val="1"/>
        </dgm:presLayoutVars>
      </dgm:prSet>
      <dgm:spPr/>
    </dgm:pt>
    <dgm:pt modelId="{AEB4C18C-0EB0-4F9E-A304-8F41349468D6}" type="pres">
      <dgm:prSet presAssocID="{E1A96DE9-D83C-4F45-88EE-C5773C369A95}" presName="parTrans" presStyleLbl="bgSibTrans2D1" presStyleIdx="2" presStyleCnt="3"/>
      <dgm:spPr/>
    </dgm:pt>
    <dgm:pt modelId="{DCB2A75F-FA56-470D-B19C-F6DDF68895B6}" type="pres">
      <dgm:prSet presAssocID="{7BC11D92-154F-4DBD-AB6F-C0AC3929BDE4}" presName="node" presStyleLbl="node1" presStyleIdx="2" presStyleCnt="3">
        <dgm:presLayoutVars>
          <dgm:bulletEnabled val="1"/>
        </dgm:presLayoutVars>
      </dgm:prSet>
      <dgm:spPr/>
    </dgm:pt>
  </dgm:ptLst>
  <dgm:cxnLst>
    <dgm:cxn modelId="{EEE33D04-B551-42B0-9167-5D71A128550B}" type="presOf" srcId="{4E34D990-14CF-4A90-8A4C-9C574F441733}" destId="{CDB7E166-2562-45FC-8344-0347FC8839D6}" srcOrd="0" destOrd="0" presId="urn:microsoft.com/office/officeart/2005/8/layout/radial4"/>
    <dgm:cxn modelId="{4B9C7A0A-DE37-498D-A4DA-59B3C4DB4021}" type="presOf" srcId="{53B6AEEA-D039-4F7F-881A-B8C1E135E2C7}" destId="{76EE2D20-2C78-4724-B2FB-BBE1216DF3AA}" srcOrd="0" destOrd="0" presId="urn:microsoft.com/office/officeart/2005/8/layout/radial4"/>
    <dgm:cxn modelId="{505CCB0E-C04E-4D27-9029-F024798850FF}" type="presOf" srcId="{57FA709D-23A9-4790-B0BF-001B3BBFA686}" destId="{F2CF33E1-802D-4C6F-9670-58C91A3D12A9}" srcOrd="0" destOrd="0" presId="urn:microsoft.com/office/officeart/2005/8/layout/radial4"/>
    <dgm:cxn modelId="{9FF23516-6411-449C-BE47-C09A25233DBA}" type="presOf" srcId="{EF2E2CB7-C93F-4547-9C48-B8288A5B873C}" destId="{7BF81D4A-C3C4-46E4-966F-9954C115F64C}" srcOrd="0" destOrd="0" presId="urn:microsoft.com/office/officeart/2005/8/layout/radial4"/>
    <dgm:cxn modelId="{6D911A22-ADA4-485D-B244-5E3581DEB3D4}" srcId="{57FA709D-23A9-4790-B0BF-001B3BBFA686}" destId="{53B6AEEA-D039-4F7F-881A-B8C1E135E2C7}" srcOrd="1" destOrd="0" parTransId="{4E34D990-14CF-4A90-8A4C-9C574F441733}" sibTransId="{F94C05DA-C859-4E6D-8F33-DBBBCFFE3E14}"/>
    <dgm:cxn modelId="{306F7B48-DC83-46FB-8094-1E0ED0D83AAF}" srcId="{57FA709D-23A9-4790-B0BF-001B3BBFA686}" destId="{7BC11D92-154F-4DBD-AB6F-C0AC3929BDE4}" srcOrd="2" destOrd="0" parTransId="{E1A96DE9-D83C-4F45-88EE-C5773C369A95}" sibTransId="{0A969195-5C76-4FB7-8B08-2DB7A49AEF94}"/>
    <dgm:cxn modelId="{DF31DD48-5674-4E49-9FAF-E4802F81D069}" srcId="{37C925BD-6284-4347-A2B2-409D113A2CEF}" destId="{57FA709D-23A9-4790-B0BF-001B3BBFA686}" srcOrd="0" destOrd="0" parTransId="{477A20DF-0D41-4F80-A665-AD58743F97FD}" sibTransId="{1779E4B3-3775-4E4D-84B7-2B8897A71DDA}"/>
    <dgm:cxn modelId="{EF0206C3-9C44-4B75-A84D-7EDD0451AE06}" type="presOf" srcId="{37C925BD-6284-4347-A2B2-409D113A2CEF}" destId="{4CE916F6-B48B-4FFD-8CA0-BACA4E764F8C}" srcOrd="0" destOrd="0" presId="urn:microsoft.com/office/officeart/2005/8/layout/radial4"/>
    <dgm:cxn modelId="{545A21C3-F8B5-4C67-9660-F202E003139D}" srcId="{57FA709D-23A9-4790-B0BF-001B3BBFA686}" destId="{EF2E2CB7-C93F-4547-9C48-B8288A5B873C}" srcOrd="0" destOrd="0" parTransId="{7161FE86-E51B-464E-B1B5-1E1E506790F7}" sibTransId="{E6BB521F-DB3D-4951-B01E-9111A6231570}"/>
    <dgm:cxn modelId="{2D71B2DC-7525-4F51-808F-92DA94EA95A2}" type="presOf" srcId="{7161FE86-E51B-464E-B1B5-1E1E506790F7}" destId="{5E74D753-3819-436C-ADA1-95D4EEE76A78}" srcOrd="0" destOrd="0" presId="urn:microsoft.com/office/officeart/2005/8/layout/radial4"/>
    <dgm:cxn modelId="{56715BE8-026B-412A-85E6-F63FFFF56F94}" type="presOf" srcId="{E1A96DE9-D83C-4F45-88EE-C5773C369A95}" destId="{AEB4C18C-0EB0-4F9E-A304-8F41349468D6}" srcOrd="0" destOrd="0" presId="urn:microsoft.com/office/officeart/2005/8/layout/radial4"/>
    <dgm:cxn modelId="{BE185AF5-FBB5-4168-9AAE-7983A208DC70}" type="presOf" srcId="{7BC11D92-154F-4DBD-AB6F-C0AC3929BDE4}" destId="{DCB2A75F-FA56-470D-B19C-F6DDF68895B6}" srcOrd="0" destOrd="0" presId="urn:microsoft.com/office/officeart/2005/8/layout/radial4"/>
    <dgm:cxn modelId="{CBA12728-6974-49E8-864A-AEABB4C8D95B}" type="presParOf" srcId="{4CE916F6-B48B-4FFD-8CA0-BACA4E764F8C}" destId="{F2CF33E1-802D-4C6F-9670-58C91A3D12A9}" srcOrd="0" destOrd="0" presId="urn:microsoft.com/office/officeart/2005/8/layout/radial4"/>
    <dgm:cxn modelId="{884CA8CA-A3A1-4CFD-A1A3-A93E9502DF9C}" type="presParOf" srcId="{4CE916F6-B48B-4FFD-8CA0-BACA4E764F8C}" destId="{5E74D753-3819-436C-ADA1-95D4EEE76A78}" srcOrd="1" destOrd="0" presId="urn:microsoft.com/office/officeart/2005/8/layout/radial4"/>
    <dgm:cxn modelId="{08C1B311-2148-4287-9CAC-0CD4FC855FED}" type="presParOf" srcId="{4CE916F6-B48B-4FFD-8CA0-BACA4E764F8C}" destId="{7BF81D4A-C3C4-46E4-966F-9954C115F64C}" srcOrd="2" destOrd="0" presId="urn:microsoft.com/office/officeart/2005/8/layout/radial4"/>
    <dgm:cxn modelId="{6577360F-7BBD-4638-B82D-8D64B4ADE8D9}" type="presParOf" srcId="{4CE916F6-B48B-4FFD-8CA0-BACA4E764F8C}" destId="{CDB7E166-2562-45FC-8344-0347FC8839D6}" srcOrd="3" destOrd="0" presId="urn:microsoft.com/office/officeart/2005/8/layout/radial4"/>
    <dgm:cxn modelId="{292A0451-EE0F-427D-82BD-584BEB198DA7}" type="presParOf" srcId="{4CE916F6-B48B-4FFD-8CA0-BACA4E764F8C}" destId="{76EE2D20-2C78-4724-B2FB-BBE1216DF3AA}" srcOrd="4" destOrd="0" presId="urn:microsoft.com/office/officeart/2005/8/layout/radial4"/>
    <dgm:cxn modelId="{C54FF17C-600A-4C4B-8E1F-1752AA4C5740}" type="presParOf" srcId="{4CE916F6-B48B-4FFD-8CA0-BACA4E764F8C}" destId="{AEB4C18C-0EB0-4F9E-A304-8F41349468D6}" srcOrd="5" destOrd="0" presId="urn:microsoft.com/office/officeart/2005/8/layout/radial4"/>
    <dgm:cxn modelId="{6BBDF48E-A1A9-4263-B311-8859ABF0E039}" type="presParOf" srcId="{4CE916F6-B48B-4FFD-8CA0-BACA4E764F8C}" destId="{DCB2A75F-FA56-470D-B19C-F6DDF68895B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F33E1-802D-4C6F-9670-58C91A3D12A9}">
      <dsp:nvSpPr>
        <dsp:cNvPr id="0" name=""/>
        <dsp:cNvSpPr/>
      </dsp:nvSpPr>
      <dsp:spPr>
        <a:xfrm>
          <a:off x="4265184" y="2364917"/>
          <a:ext cx="1985230" cy="1985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400" kern="1200" dirty="0"/>
            <a:t>חקיקה בתחום העבודה </a:t>
          </a:r>
        </a:p>
      </dsp:txBody>
      <dsp:txXfrm>
        <a:off x="4555914" y="2655647"/>
        <a:ext cx="1403770" cy="1403770"/>
      </dsp:txXfrm>
    </dsp:sp>
    <dsp:sp modelId="{5E74D753-3819-436C-ADA1-95D4EEE76A78}">
      <dsp:nvSpPr>
        <dsp:cNvPr id="0" name=""/>
        <dsp:cNvSpPr/>
      </dsp:nvSpPr>
      <dsp:spPr>
        <a:xfrm rot="12900000">
          <a:off x="2988885" y="2018372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81D4A-C3C4-46E4-966F-9954C115F64C}">
      <dsp:nvSpPr>
        <dsp:cNvPr id="0" name=""/>
        <dsp:cNvSpPr/>
      </dsp:nvSpPr>
      <dsp:spPr>
        <a:xfrm>
          <a:off x="2183419" y="1110725"/>
          <a:ext cx="1885968" cy="1508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חוק שוויון זכויות בעבודה לאנשים עם מוגבלויות (1998 )</a:t>
          </a:r>
        </a:p>
      </dsp:txBody>
      <dsp:txXfrm>
        <a:off x="2227610" y="1154916"/>
        <a:ext cx="1797586" cy="1420393"/>
      </dsp:txXfrm>
    </dsp:sp>
    <dsp:sp modelId="{CDB7E166-2562-45FC-8344-0347FC8839D6}">
      <dsp:nvSpPr>
        <dsp:cNvPr id="0" name=""/>
        <dsp:cNvSpPr/>
      </dsp:nvSpPr>
      <dsp:spPr>
        <a:xfrm rot="16200000">
          <a:off x="4497387" y="1233095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E2D20-2C78-4724-B2FB-BBE1216DF3AA}">
      <dsp:nvSpPr>
        <dsp:cNvPr id="0" name=""/>
        <dsp:cNvSpPr/>
      </dsp:nvSpPr>
      <dsp:spPr>
        <a:xfrm>
          <a:off x="4314815" y="1190"/>
          <a:ext cx="1885968" cy="1508775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latin typeface="Gisha" panose="020B0502040204020203" pitchFamily="34" charset="-79"/>
              <a:cs typeface="Gisha" panose="020B0502040204020203" pitchFamily="34" charset="-79"/>
            </a:rPr>
            <a:t>חוק שוויון הזדמנויות בעבודה (1988)</a:t>
          </a:r>
          <a:endParaRPr lang="he-IL" sz="1800" kern="1200" dirty="0"/>
        </a:p>
      </dsp:txBody>
      <dsp:txXfrm>
        <a:off x="4359006" y="45381"/>
        <a:ext cx="1797586" cy="1420393"/>
      </dsp:txXfrm>
    </dsp:sp>
    <dsp:sp modelId="{AEB4C18C-0EB0-4F9E-A304-8F41349468D6}">
      <dsp:nvSpPr>
        <dsp:cNvPr id="0" name=""/>
        <dsp:cNvSpPr/>
      </dsp:nvSpPr>
      <dsp:spPr>
        <a:xfrm rot="19500000">
          <a:off x="6005889" y="2018372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2A75F-FA56-470D-B19C-F6DDF68895B6}">
      <dsp:nvSpPr>
        <dsp:cNvPr id="0" name=""/>
        <dsp:cNvSpPr/>
      </dsp:nvSpPr>
      <dsp:spPr>
        <a:xfrm>
          <a:off x="6446211" y="1110725"/>
          <a:ext cx="1885968" cy="150877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חוק חופש העיסוק 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(1992 )</a:t>
          </a:r>
        </a:p>
      </dsp:txBody>
      <dsp:txXfrm>
        <a:off x="6490402" y="1154916"/>
        <a:ext cx="1797586" cy="1420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FF4294-52AA-495C-80B7-E3623D3DB8BF}" type="datetimeFigureOut">
              <a:rPr lang="he-IL" smtClean="0"/>
              <a:t>ו'/אדר א/תשפ"ב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69FCE4-2F3D-4555-98EB-BF6BBC0BF5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270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כתבו בכל ריבוע דוגמאות לפי הנושא. לדוגמא- כדי שאדם ירגיש נוח בעבודתו צריך שיהיה לו בסביבה הפיזית: שירותים נגישים, אפשרות לחימום אוכל... בביטוי האישי: אפשרות ללבוש פרטי דת כבחירתו (כיפה/ כיסוי ראש), עיסוק במטלות הקשורות לתפקידו.... בסביבה החברתית: התנהלות מכבדת, נורמות מותאמות לעבודה...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9FCE4-2F3D-4555-98EB-BF6BBC0BF5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182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5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7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2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8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2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4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1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2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6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2/7/2022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6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p.haifa.ac.i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evo.co.il/law_html/Law01/p214m1_00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vo.co.il/law_html/Law01/p214m1_001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evo.co.il/law_html/law01/145_002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FOXKHcEo58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FOXKHcEo58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olzchut.org.il/he/%D7%94%D7%92%D7%93%D7%A8%D7%AA_%D7%90%D7%93%D7%9D_%D7%A2%D7%9D_%D7%9E%D7%95%D7%92%D7%91%D7%9C%D7%95%D7%AA_%D7%A2%D7%9C_%D7%A4%D7%99_%D7%97%D7%95%D7%A7_%D7%A9%D7%95%D7%95%D7%99%D7%95%D7%9F_%D7%96%D7%9B%D7%95%D7%99%D7%95%D7%AA_%D7%9C%D7%90%D7%A0%D7%A9%D7%99%D7%9D_%D7%A2%D7%9D_%D7%9E%D7%95%D7%92%D7%91%D7%9C%D7%95%D7%A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חקיקה בתחום העבודה – על שלושה חוקים 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781DDEF6-92AC-4E31-B0CF-7ACCA3936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4DA5A17E-E95F-46C2-B068-B87105742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520" y="6400290"/>
            <a:ext cx="10068783" cy="3031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-33020" algn="ctr" rtl="1">
              <a:lnSpc>
                <a:spcPct val="150000"/>
              </a:lnSpc>
            </a:pPr>
            <a:r>
              <a:rPr lang="he-IL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נכתב ע"י כותבות </a:t>
            </a:r>
            <a:r>
              <a:rPr lang="he-IL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תהל"ל</a:t>
            </a:r>
            <a:r>
              <a:rPr lang="he-IL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  <a:hlinkClick r:id="rId3"/>
              </a:rPr>
              <a:t>https://tep.haifa.ac.il/</a:t>
            </a:r>
            <a:r>
              <a:rPr lang="he-IL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 עבור תכנית "מגמה לעתיד ("משרד החינוך, משרד העבודה והרווחה, ג'וינט ישראל מעבר למגבלות, קרנות הביטוח הלאומי, רשת </a:t>
            </a:r>
            <a:r>
              <a:rPr lang="he-IL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עתי"ד</a:t>
            </a:r>
            <a:r>
              <a:rPr lang="he-IL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עמותת </a:t>
            </a:r>
            <a:r>
              <a:rPr lang="he-IL" sz="1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אלווין</a:t>
            </a:r>
            <a:r>
              <a:rPr lang="he-IL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</a:t>
            </a:r>
            <a:r>
              <a:rPr lang="he-IL" sz="10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ועמותת</a:t>
            </a:r>
            <a:r>
              <a:rPr lang="he-IL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גוונים)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02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5917" y="500062"/>
            <a:ext cx="10515600" cy="1325563"/>
          </a:xfrm>
        </p:spPr>
        <p:txBody>
          <a:bodyPr>
            <a:normAutofit/>
          </a:bodyPr>
          <a:lstStyle/>
          <a:p>
            <a:r>
              <a:rPr lang="he-IL" sz="4000" dirty="0">
                <a:latin typeface="Gisha" panose="020B0502040204020203" pitchFamily="34" charset="-79"/>
                <a:cs typeface="Gisha" panose="020B0502040204020203" pitchFamily="34" charset="-79"/>
              </a:rPr>
              <a:t>חוק שוויון זכויות לאנשים עם מוגבלות (</a:t>
            </a:r>
            <a:r>
              <a:rPr lang="he-IL" sz="4000" dirty="0"/>
              <a:t>1998) </a:t>
            </a:r>
            <a:r>
              <a:rPr lang="he-IL" sz="4000" dirty="0">
                <a:solidFill>
                  <a:srgbClr val="C00000"/>
                </a:solidFill>
                <a:cs typeface="+mn-cs"/>
              </a:rPr>
              <a:t>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>
                <a:solidFill>
                  <a:srgbClr val="C00000"/>
                </a:solidFill>
              </a:rPr>
              <a:t>בתחום התעסוקה:</a:t>
            </a:r>
          </a:p>
          <a:p>
            <a:r>
              <a:rPr lang="he-IL" dirty="0"/>
              <a:t> החוק קובע כי אסור להפלות אדם בגלל מוגבלותו בקבלה לעבודה, בתנאי העבודה ובקידום בעבודה, ובלבד שהוא כשיר לתפקיד.</a:t>
            </a:r>
          </a:p>
          <a:p>
            <a:r>
              <a:rPr lang="he-IL" dirty="0"/>
              <a:t> על מקום העבודה לבצע התאמות לעובד (למשל בציוד, בהכשרה ובשעות העבודה) כל עוד לא יוטל בכך על המעסיק נטל בלתי סביר.</a:t>
            </a:r>
          </a:p>
          <a:p>
            <a:pPr algn="just">
              <a:lnSpc>
                <a:spcPct val="200000"/>
              </a:lnSpc>
            </a:pPr>
            <a:endParaRPr lang="he-IL" dirty="0">
              <a:solidFill>
                <a:srgbClr val="C00000"/>
              </a:solidFill>
            </a:endParaRPr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685" y="4635500"/>
            <a:ext cx="2724150" cy="1676400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97DBAEB0-3C95-4918-B23E-7BE41808D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565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5077" y="7846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dirty="0">
                <a:latin typeface="Gisha" panose="020B0502040204020203" pitchFamily="34" charset="-79"/>
                <a:cs typeface="Gisha" panose="020B0502040204020203" pitchFamily="34" charset="-79"/>
              </a:rPr>
              <a:t>זכויות של אנשים עם מוגבלות בתעסוקה - משרד הרווחה והשירותים החברתיים</a:t>
            </a:r>
          </a:p>
        </p:txBody>
      </p:sp>
      <p:pic>
        <p:nvPicPr>
          <p:cNvPr id="5122" name="Picture 2" descr="https://employment.molsa.gov.il/Employment/WorkRights/UniquePopulations/PeopleWithDisabilities/PublishingImages/MainMugbalu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14" y="2003171"/>
            <a:ext cx="8808714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838200" y="1479632"/>
            <a:ext cx="10515600" cy="5032375"/>
          </a:xfrm>
        </p:spPr>
        <p:txBody>
          <a:bodyPr>
            <a:noAutofit/>
          </a:bodyPr>
          <a:lstStyle/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  <a:p>
            <a:pPr>
              <a:lnSpc>
                <a:spcPct val="220000"/>
              </a:lnSpc>
            </a:pPr>
            <a:r>
              <a:rPr lang="he-IL" sz="2400" dirty="0"/>
              <a:t>הזכות להתאמות במקומות עבודה</a:t>
            </a:r>
          </a:p>
          <a:p>
            <a:pPr>
              <a:lnSpc>
                <a:spcPct val="220000"/>
              </a:lnSpc>
            </a:pPr>
            <a:r>
              <a:rPr lang="he-IL" sz="2400" dirty="0"/>
              <a:t>הזכות לשכר מינימום מותאם</a:t>
            </a:r>
          </a:p>
          <a:p>
            <a:pPr>
              <a:lnSpc>
                <a:spcPct val="220000"/>
              </a:lnSpc>
            </a:pPr>
            <a:r>
              <a:rPr lang="he-IL" sz="2400" dirty="0"/>
              <a:t>הזכות לקבלת </a:t>
            </a:r>
            <a:r>
              <a:rPr lang="he-IL" sz="2400" dirty="0" err="1"/>
              <a:t>תוכניות</a:t>
            </a:r>
            <a:r>
              <a:rPr lang="he-IL" sz="2400" dirty="0"/>
              <a:t> שיקום</a:t>
            </a:r>
          </a:p>
          <a:p>
            <a:pPr marL="0" indent="0" algn="l">
              <a:buNone/>
            </a:pPr>
            <a:endParaRPr lang="he-IL" sz="800" dirty="0"/>
          </a:p>
          <a:p>
            <a:pPr marL="0" indent="0" algn="l">
              <a:buNone/>
            </a:pPr>
            <a:endParaRPr lang="he-IL" sz="20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845" y="3553904"/>
            <a:ext cx="1962150" cy="2333625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43B07A35-BC34-461C-8E07-26E8AA1B89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1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9130" y="529490"/>
            <a:ext cx="10515600" cy="1325563"/>
          </a:xfrm>
        </p:spPr>
        <p:txBody>
          <a:bodyPr/>
          <a:lstStyle/>
          <a:p>
            <a:pPr algn="ctr"/>
            <a:r>
              <a:rPr lang="he-IL" sz="4000" dirty="0">
                <a:latin typeface="Gisha" panose="020B0502040204020203" pitchFamily="34" charset="-79"/>
                <a:cs typeface="Gisha" panose="020B0502040204020203" pitchFamily="34" charset="-79"/>
              </a:rPr>
              <a:t>חוק שוויון זכויות לאנשים עם מוגבלות (</a:t>
            </a:r>
            <a:r>
              <a:rPr lang="he-IL" sz="4000" dirty="0"/>
              <a:t>1998) </a:t>
            </a:r>
            <a:r>
              <a:rPr lang="he-IL" sz="4000" dirty="0">
                <a:solidFill>
                  <a:srgbClr val="C00000"/>
                </a:solidFill>
                <a:cs typeface="+mn-cs"/>
              </a:rPr>
              <a:t>המשך</a:t>
            </a:r>
            <a:endParaRPr lang="he-IL" sz="40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5893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47F5EBFD-C324-4443-AE2C-997B8B1A09B1}"/>
              </a:ext>
            </a:extLst>
          </p:cNvPr>
          <p:cNvSpPr txBox="1">
            <a:spLocks/>
          </p:cNvSpPr>
          <p:nvPr/>
        </p:nvSpPr>
        <p:spPr>
          <a:xfrm>
            <a:off x="702309" y="2093976"/>
            <a:ext cx="9969242" cy="133434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dirty="0">
                <a:solidFill>
                  <a:srgbClr val="C00000"/>
                </a:solidFill>
                <a:cs typeface="+mn-cs"/>
              </a:rPr>
              <a:t>חשבו כיצד ניתן ליישם את החוק? מלאו בזוגות דוגמאות לפי הנושאים הבאים</a:t>
            </a:r>
          </a:p>
        </p:txBody>
      </p:sp>
      <p:sp>
        <p:nvSpPr>
          <p:cNvPr id="6" name="מלבן מעוגל 5">
            <a:extLst>
              <a:ext uri="{FF2B5EF4-FFF2-40B4-BE49-F238E27FC236}">
                <a16:creationId xmlns:a16="http://schemas.microsoft.com/office/drawing/2014/main" id="{5733C4CE-1633-45E8-9720-B76E9BEDE669}"/>
              </a:ext>
            </a:extLst>
          </p:cNvPr>
          <p:cNvSpPr/>
          <p:nvPr/>
        </p:nvSpPr>
        <p:spPr>
          <a:xfrm>
            <a:off x="8055864" y="4087368"/>
            <a:ext cx="3850122" cy="254727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התאמות במקומות עבודה: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5733C4CE-1633-45E8-9720-B76E9BEDE669}"/>
              </a:ext>
            </a:extLst>
          </p:cNvPr>
          <p:cNvSpPr/>
          <p:nvPr/>
        </p:nvSpPr>
        <p:spPr>
          <a:xfrm>
            <a:off x="4215384" y="4087368"/>
            <a:ext cx="3573390" cy="257402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מידע על שכר מינימום מותאם: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5733C4CE-1633-45E8-9720-B76E9BEDE669}"/>
              </a:ext>
            </a:extLst>
          </p:cNvPr>
          <p:cNvSpPr/>
          <p:nvPr/>
        </p:nvSpPr>
        <p:spPr>
          <a:xfrm>
            <a:off x="164591" y="4087368"/>
            <a:ext cx="3506973" cy="254727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מידע על תכניות שיקום: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E7DD3853-D09F-4B40-9603-49DAC783F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78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dirty="0">
                <a:cs typeface="+mn-cs"/>
              </a:rPr>
              <a:t>שיח בקבוצה </a:t>
            </a:r>
            <a:r>
              <a:rPr lang="he-IL" sz="4000">
                <a:cs typeface="+mn-cs"/>
              </a:rPr>
              <a:t>על חקיקה</a:t>
            </a:r>
            <a:endParaRPr lang="he-IL" sz="4000" dirty="0">
              <a:cs typeface="+mn-cs"/>
            </a:endParaRPr>
          </a:p>
        </p:txBody>
      </p:sp>
      <p:pic>
        <p:nvPicPr>
          <p:cNvPr id="11266" name="Picture 2" descr="הקבוצות הקטנות | העמותה הישראלית להנחיה ולטיפול קבוצתי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28" y="2788919"/>
            <a:ext cx="5888736" cy="341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הסבר אליפטי 3"/>
          <p:cNvSpPr/>
          <p:nvPr/>
        </p:nvSpPr>
        <p:spPr>
          <a:xfrm>
            <a:off x="8412480" y="3647980"/>
            <a:ext cx="2322576" cy="1152144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מה הפתיע אותי?</a:t>
            </a:r>
          </a:p>
        </p:txBody>
      </p:sp>
      <p:sp>
        <p:nvSpPr>
          <p:cNvPr id="6" name="הסבר אליפטי 5"/>
          <p:cNvSpPr/>
          <p:nvPr/>
        </p:nvSpPr>
        <p:spPr>
          <a:xfrm>
            <a:off x="8894064" y="1816132"/>
            <a:ext cx="2322576" cy="1152144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מה למדתי חדש?</a:t>
            </a:r>
          </a:p>
        </p:txBody>
      </p:sp>
      <p:sp>
        <p:nvSpPr>
          <p:cNvPr id="5" name="הסבר קווי 3 4"/>
          <p:cNvSpPr/>
          <p:nvPr/>
        </p:nvSpPr>
        <p:spPr>
          <a:xfrm>
            <a:off x="1078992" y="1920240"/>
            <a:ext cx="2020824" cy="1344168"/>
          </a:xfrm>
          <a:prstGeom prst="borderCallout3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שאלות, עדין אני לא מבינה / מבין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FE94E1B0-5AC1-4A5F-956E-690D8186A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0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על שלושה חוקים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3440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תמונה 3">
            <a:extLst>
              <a:ext uri="{FF2B5EF4-FFF2-40B4-BE49-F238E27FC236}">
                <a16:creationId xmlns:a16="http://schemas.microsoft.com/office/drawing/2014/main" id="{7CC03987-1180-45F9-8C91-8CB5DA232D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69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2274" y="455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dirty="0">
                <a:latin typeface="Gisha" panose="020B0502040204020203" pitchFamily="34" charset="-79"/>
                <a:cs typeface="Gisha" panose="020B0502040204020203" pitchFamily="34" charset="-79"/>
              </a:rPr>
              <a:t>חוק שוויון הזדמנויות בעבודה (1988)</a:t>
            </a:r>
            <a:br>
              <a:rPr lang="he-IL" dirty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sz="2000" dirty="0" err="1">
                <a:latin typeface="Gisha" panose="020B0502040204020203" pitchFamily="34" charset="-79"/>
                <a:cs typeface="Gisha" panose="020B0502040204020203" pitchFamily="34" charset="-79"/>
              </a:rPr>
              <a:t>מתוך</a:t>
            </a:r>
            <a:r>
              <a:rPr lang="he-IL" sz="2000" dirty="0" err="1">
                <a:hlinkClick r:id="rId2"/>
              </a:rPr>
              <a:t>מתוך</a:t>
            </a:r>
            <a:r>
              <a:rPr lang="he-IL" sz="2000" dirty="0">
                <a:hlinkClick r:id="rId2"/>
              </a:rPr>
              <a:t> נבו - חוק </a:t>
            </a:r>
            <a:r>
              <a:rPr lang="he-IL" sz="2000" dirty="0" err="1">
                <a:hlinkClick r:id="rId2"/>
              </a:rPr>
              <a:t>שיוויון</a:t>
            </a:r>
            <a:r>
              <a:rPr lang="he-IL" sz="2000" dirty="0">
                <a:hlinkClick r:id="rId2"/>
              </a:rPr>
              <a:t> הזדמנויות בעבודה 1988 תשמ"ח</a:t>
            </a:r>
            <a:endParaRPr lang="he-IL" sz="20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0701" y="1158851"/>
            <a:ext cx="10363826" cy="5544599"/>
          </a:xfrm>
        </p:spPr>
        <p:txBody>
          <a:bodyPr>
            <a:noAutofit/>
          </a:bodyPr>
          <a:lstStyle/>
          <a:p>
            <a:r>
              <a:rPr lang="he-IL" dirty="0">
                <a:solidFill>
                  <a:srgbClr val="C00000"/>
                </a:solidFill>
              </a:rPr>
              <a:t>לא יפלה מעסיק בין עובדיו או בין דורשי עבודה מחמת:</a:t>
            </a:r>
          </a:p>
          <a:p>
            <a:r>
              <a:rPr lang="he-IL" dirty="0"/>
              <a:t> </a:t>
            </a:r>
            <a:r>
              <a:rPr lang="he-IL" sz="2400" dirty="0"/>
              <a:t>מינם ונטייתם המינית</a:t>
            </a:r>
          </a:p>
          <a:p>
            <a:r>
              <a:rPr lang="he-IL" sz="2400" dirty="0"/>
              <a:t> מעמדם האישי, היותם הורים</a:t>
            </a:r>
          </a:p>
          <a:p>
            <a:r>
              <a:rPr lang="he-IL" sz="2400" dirty="0"/>
              <a:t> הריון, טיפולי פוריות, טיפולי הפריה חוץ-גופית</a:t>
            </a:r>
          </a:p>
          <a:p>
            <a:r>
              <a:rPr lang="he-IL" sz="2400" dirty="0"/>
              <a:t>גילם</a:t>
            </a:r>
          </a:p>
          <a:p>
            <a:r>
              <a:rPr lang="he-IL" sz="2400" dirty="0"/>
              <a:t>גזעם,  דתם, לאומיותם</a:t>
            </a:r>
          </a:p>
          <a:p>
            <a:r>
              <a:rPr lang="he-IL" sz="2400" dirty="0"/>
              <a:t>ארץ מוצאם, מקום מגוריהם</a:t>
            </a:r>
          </a:p>
          <a:p>
            <a:r>
              <a:rPr lang="he-IL" sz="2400" dirty="0"/>
              <a:t>השקפתם, מפלגתם או שירותם במילואים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938" y="2918498"/>
            <a:ext cx="2674702" cy="1231733"/>
          </a:xfrm>
          <a:prstGeom prst="rect">
            <a:avLst/>
          </a:prstGeom>
        </p:spPr>
      </p:pic>
      <p:sp>
        <p:nvSpPr>
          <p:cNvPr id="4" name="מלבן מעוגל 3"/>
          <p:cNvSpPr/>
          <p:nvPr/>
        </p:nvSpPr>
        <p:spPr>
          <a:xfrm>
            <a:off x="4001571" y="4865506"/>
            <a:ext cx="4005072" cy="1837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/>
              <a:t>(1)   קבלה לעבודה;</a:t>
            </a:r>
          </a:p>
          <a:p>
            <a:pPr algn="r"/>
            <a:r>
              <a:rPr lang="he-IL" dirty="0"/>
              <a:t>(2)   תנאי עבודה;</a:t>
            </a:r>
          </a:p>
          <a:p>
            <a:pPr algn="r"/>
            <a:r>
              <a:rPr lang="he-IL" dirty="0"/>
              <a:t>(3)   קידום בעבודה;</a:t>
            </a:r>
          </a:p>
          <a:p>
            <a:pPr algn="r"/>
            <a:r>
              <a:rPr lang="he-IL" dirty="0"/>
              <a:t>(4)   הכשרה או השתלמות מקצועית;</a:t>
            </a:r>
          </a:p>
          <a:p>
            <a:pPr algn="r"/>
            <a:r>
              <a:rPr lang="he-IL" dirty="0"/>
              <a:t>(5)   פיטורים או פיצויי פיטורים;</a:t>
            </a:r>
          </a:p>
          <a:p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39897" y="5367528"/>
            <a:ext cx="21488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>
                <a:solidFill>
                  <a:srgbClr val="C00000"/>
                </a:solidFill>
              </a:rPr>
              <a:t>ב: 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0ADBCE5F-78B8-461A-980F-3B2E31EA76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11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484" y="415528"/>
            <a:ext cx="10515600" cy="1325563"/>
          </a:xfrm>
        </p:spPr>
        <p:txBody>
          <a:bodyPr/>
          <a:lstStyle/>
          <a:p>
            <a:r>
              <a:rPr lang="he-IL" dirty="0">
                <a:latin typeface="Gisha" panose="020B0502040204020203" pitchFamily="34" charset="-79"/>
                <a:cs typeface="Gisha" panose="020B0502040204020203" pitchFamily="34" charset="-79"/>
              </a:rPr>
              <a:t>חוק שוויון הזדמנויות בעבודה (1988) </a:t>
            </a:r>
            <a:r>
              <a:rPr lang="he-IL" dirty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המשך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400" dirty="0"/>
              <a:t>מעסיק לא ידרוש מדורש עבודה או מעובד את הפרופיל הצבאי שלו, ולא יעשה שימוש בפרופיל הצבאי שלו, אם הגיע לידיו, בכל ענין למעט עבודה בשירותי הביטחון</a:t>
            </a:r>
          </a:p>
          <a:p>
            <a:r>
              <a:rPr lang="he-IL" sz="2400" dirty="0"/>
              <a:t>אם דרש המעסיק, את הפרופיל הצבאי, לא יפגע בעובד או בדורש העבודה מחמת סירוב למסור את הפרופיל הצבאי.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המעסיק ידאג לשמירת זכויות כפי שנקבעו בחוק לנשים בהריון, בשמירת הריון, בלידה, בהנקה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284" y="2982119"/>
            <a:ext cx="2238375" cy="2038350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0BB90BB6-0968-451F-9311-F512D69CD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5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F5EBFD-C324-4443-AE2C-997B8B1A0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73" y="1389888"/>
            <a:ext cx="9969242" cy="1334349"/>
          </a:xfrm>
        </p:spPr>
        <p:txBody>
          <a:bodyPr>
            <a:normAutofit/>
          </a:bodyPr>
          <a:lstStyle/>
          <a:p>
            <a:r>
              <a:rPr lang="he-IL" sz="2800" dirty="0">
                <a:solidFill>
                  <a:srgbClr val="C00000"/>
                </a:solidFill>
                <a:cs typeface="+mn-cs"/>
              </a:rPr>
              <a:t>היכנסו לאתר </a:t>
            </a:r>
            <a:r>
              <a:rPr lang="he-IL" sz="2800" dirty="0">
                <a:hlinkClick r:id="rId3"/>
              </a:rPr>
              <a:t>נבו - חוק </a:t>
            </a:r>
            <a:r>
              <a:rPr lang="he-IL" sz="2800" dirty="0" err="1">
                <a:hlinkClick r:id="rId3"/>
              </a:rPr>
              <a:t>שיוויון</a:t>
            </a:r>
            <a:r>
              <a:rPr lang="he-IL" sz="2800" dirty="0">
                <a:hlinkClick r:id="rId3"/>
              </a:rPr>
              <a:t> הזדמנויות בעבודה 1988 תשמ"ח </a:t>
            </a:r>
            <a:r>
              <a:rPr lang="he-IL" sz="2800" dirty="0"/>
              <a:t>, </a:t>
            </a:r>
            <a:r>
              <a:rPr lang="he-IL" sz="2800" dirty="0">
                <a:solidFill>
                  <a:srgbClr val="C00000"/>
                </a:solidFill>
                <a:cs typeface="+mn-cs"/>
              </a:rPr>
              <a:t>חשבו כיצד ניתן ליישם את החוק? מלאו בזוגות דוגמאות לפי הנושאים הבאים</a:t>
            </a:r>
          </a:p>
        </p:txBody>
      </p:sp>
      <p:sp>
        <p:nvSpPr>
          <p:cNvPr id="4" name="מלבן מעוגל 4">
            <a:extLst>
              <a:ext uri="{FF2B5EF4-FFF2-40B4-BE49-F238E27FC236}">
                <a16:creationId xmlns:a16="http://schemas.microsoft.com/office/drawing/2014/main" id="{A6D292D0-1B27-49E8-95FC-E67D9F28D726}"/>
              </a:ext>
            </a:extLst>
          </p:cNvPr>
          <p:cNvSpPr/>
          <p:nvPr/>
        </p:nvSpPr>
        <p:spPr>
          <a:xfrm>
            <a:off x="299973" y="437806"/>
            <a:ext cx="10510557" cy="115095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חשוב להבטיח כי כל אדם, באשר הוא אדם, ירגיש נוח במקום עבודתו, ימצה את היכולות הגלומות בו ויינתן לו שוויון ההזדמנויות המובטח על פי חוק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" name="מלבן מעוגל 4">
            <a:extLst>
              <a:ext uri="{FF2B5EF4-FFF2-40B4-BE49-F238E27FC236}">
                <a16:creationId xmlns:a16="http://schemas.microsoft.com/office/drawing/2014/main" id="{5733C4CE-1633-45E8-9720-B76E9BEDE669}"/>
              </a:ext>
            </a:extLst>
          </p:cNvPr>
          <p:cNvSpPr/>
          <p:nvPr/>
        </p:nvSpPr>
        <p:spPr>
          <a:xfrm>
            <a:off x="8002497" y="2724237"/>
            <a:ext cx="3600000" cy="39872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תנאי עבודה: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6" name="מלבן מעוגל 4">
            <a:extLst>
              <a:ext uri="{FF2B5EF4-FFF2-40B4-BE49-F238E27FC236}">
                <a16:creationId xmlns:a16="http://schemas.microsoft.com/office/drawing/2014/main" id="{783F7A5A-8599-4EDA-99EB-842B8978797F}"/>
              </a:ext>
            </a:extLst>
          </p:cNvPr>
          <p:cNvSpPr/>
          <p:nvPr/>
        </p:nvSpPr>
        <p:spPr>
          <a:xfrm>
            <a:off x="4015944" y="2715997"/>
            <a:ext cx="3600000" cy="39872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נטיות אישיות: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מלבן מעוגל 4">
            <a:extLst>
              <a:ext uri="{FF2B5EF4-FFF2-40B4-BE49-F238E27FC236}">
                <a16:creationId xmlns:a16="http://schemas.microsoft.com/office/drawing/2014/main" id="{C5EA21D0-FA67-4703-B0C7-E482C77BCEA3}"/>
              </a:ext>
            </a:extLst>
          </p:cNvPr>
          <p:cNvSpPr/>
          <p:nvPr/>
        </p:nvSpPr>
        <p:spPr>
          <a:xfrm>
            <a:off x="111211" y="2728354"/>
            <a:ext cx="3601825" cy="39872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סביבה חברתית ותרבותית: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897A07C-A701-42C0-8C61-4BA1FA7128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1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18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dirty="0">
                <a:cs typeface="+mn-cs"/>
              </a:rPr>
              <a:t>חוק חופש העיסוק (1992)</a:t>
            </a:r>
            <a:br>
              <a:rPr lang="he-IL" dirty="0">
                <a:cs typeface="+mn-cs"/>
              </a:rPr>
            </a:br>
            <a:r>
              <a:rPr lang="he-IL" sz="1800" dirty="0">
                <a:cs typeface="+mn-cs"/>
              </a:rPr>
              <a:t>מתוך </a:t>
            </a:r>
            <a:r>
              <a:rPr lang="he-IL" sz="1800" dirty="0">
                <a:hlinkClick r:id="rId2"/>
              </a:rPr>
              <a:t>נבו - חוק חופש העיסוק</a:t>
            </a:r>
            <a:endParaRPr lang="he-IL" sz="18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3296" y="1307592"/>
            <a:ext cx="10515600" cy="4487546"/>
          </a:xfrm>
        </p:spPr>
        <p:txBody>
          <a:bodyPr>
            <a:normAutofit/>
          </a:bodyPr>
          <a:lstStyle/>
          <a:p>
            <a:r>
              <a:rPr lang="he-IL" sz="2600" dirty="0"/>
              <a:t>זכויות היסוד של האדם בישראל מושתתות על ההכרה בערך האדם, בקדושת חייו ובהיותו בן-חורין, והן יכובדו ברוח העקרונות שבהכרזה על הקמת מדינת ישראל.</a:t>
            </a:r>
            <a:endParaRPr lang="en-US" sz="2600" dirty="0"/>
          </a:p>
          <a:p>
            <a:pPr marL="0" indent="0">
              <a:buNone/>
            </a:pPr>
            <a:r>
              <a:rPr lang="he-IL" sz="2600" b="1" dirty="0">
                <a:solidFill>
                  <a:srgbClr val="C00000"/>
                </a:solidFill>
              </a:rPr>
              <a:t>מטרה</a:t>
            </a:r>
            <a:endParaRPr lang="en-US" sz="2600" dirty="0">
              <a:solidFill>
                <a:srgbClr val="C00000"/>
              </a:solidFill>
            </a:endParaRPr>
          </a:p>
          <a:p>
            <a:r>
              <a:rPr lang="he-IL" sz="2600" dirty="0"/>
              <a:t>חוק-יסוד זה מטרתו להגן על חופש העיסוק כדי לעגן בחוק-יסוד את ערכיה של מדינת ישראל כמדינה יהודית ודמוקרטית.</a:t>
            </a:r>
            <a:endParaRPr lang="en-US" sz="2600" dirty="0"/>
          </a:p>
          <a:p>
            <a:pPr marL="0" indent="0">
              <a:buNone/>
            </a:pPr>
            <a:r>
              <a:rPr lang="he-IL" sz="2600" b="1" dirty="0">
                <a:solidFill>
                  <a:srgbClr val="C00000"/>
                </a:solidFill>
              </a:rPr>
              <a:t>חופש העיסוק</a:t>
            </a:r>
            <a:endParaRPr lang="en-US" sz="2600" dirty="0">
              <a:solidFill>
                <a:srgbClr val="C00000"/>
              </a:solidFill>
            </a:endParaRPr>
          </a:p>
          <a:p>
            <a:r>
              <a:rPr lang="he-IL" sz="2600" dirty="0"/>
              <a:t> כל אזרח או תושב של המדינה זכאי לעסוק בכל עיסוק, מקצוע או משלח יד.</a:t>
            </a:r>
            <a:endParaRPr lang="en-US" sz="2600" dirty="0"/>
          </a:p>
        </p:txBody>
      </p:sp>
      <p:sp>
        <p:nvSpPr>
          <p:cNvPr id="4" name="מלבן מעוגל 3"/>
          <p:cNvSpPr/>
          <p:nvPr/>
        </p:nvSpPr>
        <p:spPr>
          <a:xfrm>
            <a:off x="1207008" y="4846320"/>
            <a:ext cx="9226296" cy="16093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rgbClr val="C00000"/>
                </a:solidFill>
              </a:rPr>
              <a:t>פגיעה בחופש העיסוק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he-IL" dirty="0">
                <a:solidFill>
                  <a:schemeClr val="tx1"/>
                </a:solidFill>
              </a:rPr>
              <a:t>אין פוגעים בחופש העיסוק אלא בחוק ההולם את ערכיה של מדינת ישראל, שנועד לתכלית ראויה, ובמידה שאינה עולה על הנדרש, או לפי חוק כאמור מכוח הסמכה מפורשת בו.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D1FE5385-5A98-4C91-B1B5-91F4BB21E3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3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חוק חופש העיסוק (1992) </a:t>
            </a:r>
            <a:r>
              <a:rPr lang="he-IL" dirty="0">
                <a:solidFill>
                  <a:srgbClr val="C00000"/>
                </a:solidFill>
                <a:cs typeface="+mn-cs"/>
              </a:rPr>
              <a:t>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>
                <a:solidFill>
                  <a:srgbClr val="C00000"/>
                </a:solidFill>
              </a:rPr>
              <a:t>תחולה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he-IL" sz="2400" dirty="0"/>
              <a:t>כל רשות מרשויות השלטון חייבת לכבד את חופש העיסוק של כל אזרח או תושב.</a:t>
            </a:r>
            <a:endParaRPr lang="en-US" sz="2400" dirty="0"/>
          </a:p>
          <a:p>
            <a:pPr marL="0" indent="0">
              <a:buNone/>
            </a:pPr>
            <a:r>
              <a:rPr lang="he-IL" sz="2400" b="1" dirty="0">
                <a:solidFill>
                  <a:srgbClr val="C00000"/>
                </a:solidFill>
              </a:rPr>
              <a:t>יציבות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he-IL" sz="2400" dirty="0"/>
              <a:t> אין בכוחן של תקנות-שעת-חירום לשנות חוק-יסוד זה, להפקיע זמנית את תוקפו או לקבוע בו תנאים.</a:t>
            </a:r>
            <a:endParaRPr lang="en-US" sz="2400" dirty="0"/>
          </a:p>
          <a:p>
            <a:pPr marL="0" indent="0">
              <a:buNone/>
            </a:pPr>
            <a:r>
              <a:rPr lang="he-IL" sz="2400" b="1" dirty="0">
                <a:solidFill>
                  <a:srgbClr val="C00000"/>
                </a:solidFill>
              </a:rPr>
              <a:t>נוקשות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he-IL" sz="2400" dirty="0"/>
              <a:t>אין לשנות חוק-יסוד זה אלא בחוק-יסוד שנתקבל ברוב של חברי הכנסת.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824" y="4937379"/>
            <a:ext cx="2466975" cy="184785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424" y="4937379"/>
            <a:ext cx="2466975" cy="1847850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B41884EA-005F-48F7-B317-1DBD92315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7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חוק חופש העיסוק (1992) </a:t>
            </a:r>
            <a:r>
              <a:rPr lang="he-IL" dirty="0">
                <a:solidFill>
                  <a:srgbClr val="C00000"/>
                </a:solidFill>
                <a:cs typeface="+mn-cs"/>
              </a:rPr>
              <a:t>המשך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5893"/>
          </a:xfrm>
        </p:spPr>
        <p:txBody>
          <a:bodyPr/>
          <a:lstStyle/>
          <a:p>
            <a:r>
              <a:rPr lang="he-IL" dirty="0"/>
              <a:t>צפו בסרטון </a:t>
            </a:r>
            <a:r>
              <a:rPr lang="he-IL" dirty="0">
                <a:hlinkClick r:id="rId2"/>
              </a:rPr>
              <a:t>פינת בג"צ חוק חופש העיסוק</a:t>
            </a:r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47F5EBFD-C324-4443-AE2C-997B8B1A09B1}"/>
              </a:ext>
            </a:extLst>
          </p:cNvPr>
          <p:cNvSpPr txBox="1">
            <a:spLocks/>
          </p:cNvSpPr>
          <p:nvPr/>
        </p:nvSpPr>
        <p:spPr>
          <a:xfrm>
            <a:off x="702309" y="2093976"/>
            <a:ext cx="9969242" cy="133434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dirty="0">
                <a:solidFill>
                  <a:srgbClr val="C00000"/>
                </a:solidFill>
                <a:cs typeface="+mn-cs"/>
              </a:rPr>
              <a:t>חשבו כיצד ניתן ליישם את החוק? מלאו בזוגות דוגמאות לפי הנושאים הבאים</a:t>
            </a:r>
          </a:p>
        </p:txBody>
      </p:sp>
      <p:sp>
        <p:nvSpPr>
          <p:cNvPr id="6" name="מלבן מעוגל 5">
            <a:extLst>
              <a:ext uri="{FF2B5EF4-FFF2-40B4-BE49-F238E27FC236}">
                <a16:creationId xmlns:a16="http://schemas.microsoft.com/office/drawing/2014/main" id="{5733C4CE-1633-45E8-9720-B76E9BEDE669}"/>
              </a:ext>
            </a:extLst>
          </p:cNvPr>
          <p:cNvSpPr/>
          <p:nvPr/>
        </p:nvSpPr>
        <p:spPr>
          <a:xfrm>
            <a:off x="8055864" y="4087368"/>
            <a:ext cx="3850122" cy="254727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סוגי עבודות בהתייחס למגדר: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5733C4CE-1633-45E8-9720-B76E9BEDE669}"/>
              </a:ext>
            </a:extLst>
          </p:cNvPr>
          <p:cNvSpPr/>
          <p:nvPr/>
        </p:nvSpPr>
        <p:spPr>
          <a:xfrm>
            <a:off x="4215384" y="4087368"/>
            <a:ext cx="3573390" cy="257402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סוגי עבודות בהתייחס למעמד משפחתי: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5733C4CE-1633-45E8-9720-B76E9BEDE669}"/>
              </a:ext>
            </a:extLst>
          </p:cNvPr>
          <p:cNvSpPr/>
          <p:nvPr/>
        </p:nvSpPr>
        <p:spPr>
          <a:xfrm>
            <a:off x="164591" y="4087368"/>
            <a:ext cx="3506973" cy="254727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סוגי עבודות בהתייחס ללאום/דת: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</a:t>
            </a:r>
            <a:endParaRPr lang="he-IL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BF5C23B9-DA47-491D-9D7A-5884F708D9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75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56202"/>
            <a:ext cx="10515600" cy="1325563"/>
          </a:xfrm>
        </p:spPr>
        <p:txBody>
          <a:bodyPr/>
          <a:lstStyle/>
          <a:p>
            <a:pPr algn="ctr"/>
            <a:r>
              <a:rPr lang="he-IL" sz="3600" dirty="0">
                <a:latin typeface="Gisha" panose="020B0502040204020203" pitchFamily="34" charset="-79"/>
                <a:cs typeface="Gisha" panose="020B0502040204020203" pitchFamily="34" charset="-79"/>
              </a:rPr>
              <a:t>חוק שוויון זכויות לאנשים עם מוגבלות (</a:t>
            </a:r>
            <a:r>
              <a:rPr lang="he-IL" dirty="0"/>
              <a:t>1998)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08670"/>
            <a:ext cx="10515600" cy="4768293"/>
          </a:xfrm>
        </p:spPr>
        <p:txBody>
          <a:bodyPr>
            <a:normAutofit/>
          </a:bodyPr>
          <a:lstStyle/>
          <a:p>
            <a:r>
              <a:rPr lang="he-IL" b="1" dirty="0"/>
              <a:t>"</a:t>
            </a:r>
            <a:r>
              <a:rPr lang="he-IL" sz="2400" b="1" u="sng" dirty="0">
                <a:hlinkClick r:id="rId2" tooltip="הגדרת אדם עם מוגבלות על פי חוק שוויון זכויות לאנשים עם מוגבלות"/>
              </a:rPr>
              <a:t>אדם עם מוגבלות</a:t>
            </a:r>
            <a:r>
              <a:rPr lang="he-IL" sz="2400" b="1" dirty="0"/>
              <a:t>"</a:t>
            </a:r>
            <a:r>
              <a:rPr lang="he-IL" sz="2400" dirty="0"/>
              <a:t> מוגדר בחוק כאדם עם לקות פיסית, נפשית או שכלית לרבות קוגניטיבית, קבועה או זמנית, אשר בשלה מוגבל תפקודו באופן מהותי בתחום אחד או יותר מתחומי החיים העיקריים. </a:t>
            </a:r>
          </a:p>
          <a:p>
            <a:pPr marL="0" indent="0">
              <a:buNone/>
            </a:pPr>
            <a:endParaRPr lang="he-IL" sz="2400" dirty="0"/>
          </a:p>
          <a:p>
            <a:r>
              <a:rPr lang="he-IL" sz="2400" dirty="0"/>
              <a:t>החוק קובע כי זכויותיהם של אנשים עם מוגבלות ומחויבותה של החברה בישראל לזכויות אלה, מושתתות </a:t>
            </a:r>
            <a:r>
              <a:rPr lang="he-IL" sz="2400" dirty="0">
                <a:solidFill>
                  <a:srgbClr val="C00000"/>
                </a:solidFill>
              </a:rPr>
              <a:t>על ההכרה בעקרון השוויון, על ההכרה בערך האדם שנברא בצלם ועל עקרון כבוד הבריות.</a:t>
            </a:r>
          </a:p>
          <a:p>
            <a:pPr marL="0" indent="0">
              <a:buNone/>
            </a:pPr>
            <a:endParaRPr lang="he-IL" sz="2400" dirty="0"/>
          </a:p>
          <a:p>
            <a:r>
              <a:rPr lang="he-IL" sz="2400" dirty="0"/>
              <a:t>בנוסף מגדיר החוק את זכותו של אדם עם מוגבלות לקבל החלטות הנוגעות לחייו, ו</a:t>
            </a:r>
            <a:r>
              <a:rPr lang="he-IL" sz="2400" b="1" dirty="0"/>
              <a:t>מעודד העדפה מתקנת לאנשים עם מוגבלויות</a:t>
            </a:r>
            <a:r>
              <a:rPr lang="he-IL" sz="2400" dirty="0"/>
              <a:t>.</a:t>
            </a:r>
          </a:p>
          <a:p>
            <a:pPr algn="just">
              <a:lnSpc>
                <a:spcPct val="200000"/>
              </a:lnSpc>
            </a:pPr>
            <a:endParaRPr lang="he-IL" sz="2400" dirty="0">
              <a:solidFill>
                <a:srgbClr val="C00000"/>
              </a:solidFill>
              <a:cs typeface="+mj-cs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F12B660-06B2-4DE9-A8C1-D3AA20E43C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30" y="154550"/>
            <a:ext cx="1381470" cy="14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722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</TotalTime>
  <Words>906</Words>
  <Application>Microsoft Office PowerPoint</Application>
  <PresentationFormat>מסך רחב</PresentationFormat>
  <Paragraphs>166</Paragraphs>
  <Slides>13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Gisha</vt:lpstr>
      <vt:lpstr>ערכת נושא Office</vt:lpstr>
      <vt:lpstr>חקיקה בתחום העבודה – על שלושה חוקים </vt:lpstr>
      <vt:lpstr>על שלושה חוקים</vt:lpstr>
      <vt:lpstr>חוק שוויון הזדמנויות בעבודה (1988) מתוךמתוך נבו - חוק שיוויון הזדמנויות בעבודה 1988 תשמ"ח</vt:lpstr>
      <vt:lpstr>חוק שוויון הזדמנויות בעבודה (1988) המשך</vt:lpstr>
      <vt:lpstr>היכנסו לאתר נבו - חוק שיוויון הזדמנויות בעבודה 1988 תשמ"ח , חשבו כיצד ניתן ליישם את החוק? מלאו בזוגות דוגמאות לפי הנושאים הבאים</vt:lpstr>
      <vt:lpstr>חוק חופש העיסוק (1992) מתוך נבו - חוק חופש העיסוק</vt:lpstr>
      <vt:lpstr>חוק חופש העיסוק (1992) המשך</vt:lpstr>
      <vt:lpstr>חוק חופש העיסוק (1992) המשך</vt:lpstr>
      <vt:lpstr>חוק שוויון זכויות לאנשים עם מוגבלות (1998)</vt:lpstr>
      <vt:lpstr>חוק שוויון זכויות לאנשים עם מוגבלות (1998) המשך</vt:lpstr>
      <vt:lpstr>זכויות של אנשים עם מוגבלות בתעסוקה - משרד הרווחה והשירותים החברתיים</vt:lpstr>
      <vt:lpstr>חוק שוויון זכויות לאנשים עם מוגבלות (1998) המשך</vt:lpstr>
      <vt:lpstr>שיח בקבוצה על חקיקה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חוק שוויון זכויות בתעסוקה לאנשים עם מוגבלות</dc:title>
  <dc:creator>Yonat Ivzori</dc:creator>
  <cp:lastModifiedBy>הילה כהן</cp:lastModifiedBy>
  <cp:revision>43</cp:revision>
  <dcterms:created xsi:type="dcterms:W3CDTF">2019-12-29T08:57:39Z</dcterms:created>
  <dcterms:modified xsi:type="dcterms:W3CDTF">2022-02-07T10:31:58Z</dcterms:modified>
</cp:coreProperties>
</file>